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Nuni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80B520B-DE25-4966-9231-8B4B50084345}">
  <a:tblStyle styleId="{B80B520B-DE25-4966-9231-8B4B5008434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Nunito-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Nunito-italic.fntdata"/><Relationship Id="rId25" Type="http://schemas.openxmlformats.org/officeDocument/2006/relationships/font" Target="fonts/Nunito-bold.fntdata"/><Relationship Id="rId27" Type="http://schemas.openxmlformats.org/officeDocument/2006/relationships/font" Target="fonts/Nuni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a8902421a3_1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a8902421a3_1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a8902421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a8902421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a8902421a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a8902421a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a8902421a3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a8902421a3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a8902421a3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a8902421a3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a8902421a3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a8902421a3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9eb478e92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9eb478e92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a60273ad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a60273ad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9eb478e9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9eb478e9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9eb478e92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9eb478e92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9eb478e92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9eb478e92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9eb478e92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9eb478e92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9eb478e92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9eb478e92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9eb478e92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9eb478e92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a8902421a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a8902421a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a8902421a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a8902421a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11" name="Shape 11"/>
        <p:cNvGrpSpPr/>
        <p:nvPr/>
      </p:nvGrpSpPr>
      <p:grpSpPr>
        <a:xfrm>
          <a:off x="0" y="0"/>
          <a:ext cx="0" cy="0"/>
          <a:chOff x="0" y="0"/>
          <a:chExt cx="0" cy="0"/>
        </a:xfrm>
      </p:grpSpPr>
      <p:sp>
        <p:nvSpPr>
          <p:cNvPr id="12" name="Google Shape;12;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 name="Google Shape;16;p2"/>
          <p:cNvGrpSpPr/>
          <p:nvPr/>
        </p:nvGrpSpPr>
        <p:grpSpPr>
          <a:xfrm>
            <a:off x="255200" y="592"/>
            <a:ext cx="2250363" cy="1044300"/>
            <a:chOff x="255200" y="592"/>
            <a:chExt cx="2250363" cy="1044300"/>
          </a:xfrm>
        </p:grpSpPr>
        <p:sp>
          <p:nvSpPr>
            <p:cNvPr id="17" name="Google Shape;17;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905395" y="592"/>
            <a:ext cx="2250363" cy="1044300"/>
            <a:chOff x="905395" y="592"/>
            <a:chExt cx="2250363" cy="1044300"/>
          </a:xfrm>
        </p:grpSpPr>
        <p:sp>
          <p:nvSpPr>
            <p:cNvPr id="21" name="Google Shape;21;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 name="Google Shape;24;p2"/>
          <p:cNvGrpSpPr/>
          <p:nvPr/>
        </p:nvGrpSpPr>
        <p:grpSpPr>
          <a:xfrm>
            <a:off x="7057468" y="5088"/>
            <a:ext cx="1851282" cy="752108"/>
            <a:chOff x="6917201" y="0"/>
            <a:chExt cx="2227777" cy="863400"/>
          </a:xfrm>
        </p:grpSpPr>
        <p:sp>
          <p:nvSpPr>
            <p:cNvPr id="25" name="Google Shape;25;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6553032" y="4217852"/>
            <a:ext cx="2389068" cy="925737"/>
            <a:chOff x="6917201" y="0"/>
            <a:chExt cx="2227777" cy="863400"/>
          </a:xfrm>
        </p:grpSpPr>
        <p:sp>
          <p:nvSpPr>
            <p:cNvPr id="29" name="Google Shape;29;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 name="Google Shape;32;p2"/>
          <p:cNvGrpSpPr/>
          <p:nvPr/>
        </p:nvGrpSpPr>
        <p:grpSpPr>
          <a:xfrm>
            <a:off x="199149" y="4055652"/>
            <a:ext cx="2795414" cy="1083308"/>
            <a:chOff x="6917201" y="0"/>
            <a:chExt cx="2227777" cy="863400"/>
          </a:xfrm>
        </p:grpSpPr>
        <p:sp>
          <p:nvSpPr>
            <p:cNvPr id="33" name="Google Shape;33;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37" name="Google Shape;37;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38" name="Google Shape;38;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12" name="Shape 112"/>
        <p:cNvGrpSpPr/>
        <p:nvPr/>
      </p:nvGrpSpPr>
      <p:grpSpPr>
        <a:xfrm>
          <a:off x="0" y="0"/>
          <a:ext cx="0" cy="0"/>
          <a:chOff x="0" y="0"/>
          <a:chExt cx="0" cy="0"/>
        </a:xfrm>
      </p:grpSpPr>
      <p:sp>
        <p:nvSpPr>
          <p:cNvPr id="113" name="Google Shape;113;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11"/>
          <p:cNvGrpSpPr/>
          <p:nvPr/>
        </p:nvGrpSpPr>
        <p:grpSpPr>
          <a:xfrm>
            <a:off x="5959222" y="4119576"/>
            <a:ext cx="2520952" cy="1024165"/>
            <a:chOff x="6917201" y="0"/>
            <a:chExt cx="2227777" cy="863400"/>
          </a:xfrm>
        </p:grpSpPr>
        <p:sp>
          <p:nvSpPr>
            <p:cNvPr id="115" name="Google Shape;115;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11"/>
          <p:cNvGrpSpPr/>
          <p:nvPr/>
        </p:nvGrpSpPr>
        <p:grpSpPr>
          <a:xfrm>
            <a:off x="199149" y="2"/>
            <a:ext cx="2795414" cy="1083308"/>
            <a:chOff x="6917201" y="0"/>
            <a:chExt cx="2227777" cy="863400"/>
          </a:xfrm>
        </p:grpSpPr>
        <p:sp>
          <p:nvSpPr>
            <p:cNvPr id="119" name="Google Shape;119;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8600"/>
              <a:buNone/>
              <a:defRPr sz="8600">
                <a:solidFill>
                  <a:schemeClr val="dk2"/>
                </a:solidFill>
              </a:defRPr>
            </a:lvl1pPr>
            <a:lvl2pPr lvl="1" rtl="0" algn="ctr">
              <a:spcBef>
                <a:spcPts val="0"/>
              </a:spcBef>
              <a:spcAft>
                <a:spcPts val="0"/>
              </a:spcAft>
              <a:buClr>
                <a:schemeClr val="dk2"/>
              </a:buClr>
              <a:buSzPts val="8600"/>
              <a:buNone/>
              <a:defRPr sz="8600">
                <a:solidFill>
                  <a:schemeClr val="dk2"/>
                </a:solidFill>
              </a:defRPr>
            </a:lvl2pPr>
            <a:lvl3pPr lvl="2" rtl="0" algn="ctr">
              <a:spcBef>
                <a:spcPts val="0"/>
              </a:spcBef>
              <a:spcAft>
                <a:spcPts val="0"/>
              </a:spcAft>
              <a:buClr>
                <a:schemeClr val="dk2"/>
              </a:buClr>
              <a:buSzPts val="8600"/>
              <a:buNone/>
              <a:defRPr sz="8600">
                <a:solidFill>
                  <a:schemeClr val="dk2"/>
                </a:solidFill>
              </a:defRPr>
            </a:lvl3pPr>
            <a:lvl4pPr lvl="3" rtl="0" algn="ctr">
              <a:spcBef>
                <a:spcPts val="0"/>
              </a:spcBef>
              <a:spcAft>
                <a:spcPts val="0"/>
              </a:spcAft>
              <a:buClr>
                <a:schemeClr val="dk2"/>
              </a:buClr>
              <a:buSzPts val="8600"/>
              <a:buNone/>
              <a:defRPr sz="8600">
                <a:solidFill>
                  <a:schemeClr val="dk2"/>
                </a:solidFill>
              </a:defRPr>
            </a:lvl4pPr>
            <a:lvl5pPr lvl="4" rtl="0" algn="ctr">
              <a:spcBef>
                <a:spcPts val="0"/>
              </a:spcBef>
              <a:spcAft>
                <a:spcPts val="0"/>
              </a:spcAft>
              <a:buClr>
                <a:schemeClr val="dk2"/>
              </a:buClr>
              <a:buSzPts val="8600"/>
              <a:buNone/>
              <a:defRPr sz="8600">
                <a:solidFill>
                  <a:schemeClr val="dk2"/>
                </a:solidFill>
              </a:defRPr>
            </a:lvl5pPr>
            <a:lvl6pPr lvl="5" rtl="0" algn="ctr">
              <a:spcBef>
                <a:spcPts val="0"/>
              </a:spcBef>
              <a:spcAft>
                <a:spcPts val="0"/>
              </a:spcAft>
              <a:buClr>
                <a:schemeClr val="dk2"/>
              </a:buClr>
              <a:buSzPts val="8600"/>
              <a:buNone/>
              <a:defRPr sz="8600">
                <a:solidFill>
                  <a:schemeClr val="dk2"/>
                </a:solidFill>
              </a:defRPr>
            </a:lvl6pPr>
            <a:lvl7pPr lvl="6" rtl="0" algn="ctr">
              <a:spcBef>
                <a:spcPts val="0"/>
              </a:spcBef>
              <a:spcAft>
                <a:spcPts val="0"/>
              </a:spcAft>
              <a:buClr>
                <a:schemeClr val="dk2"/>
              </a:buClr>
              <a:buSzPts val="8600"/>
              <a:buNone/>
              <a:defRPr sz="8600">
                <a:solidFill>
                  <a:schemeClr val="dk2"/>
                </a:solidFill>
              </a:defRPr>
            </a:lvl7pPr>
            <a:lvl8pPr lvl="7" rtl="0" algn="ctr">
              <a:spcBef>
                <a:spcPts val="0"/>
              </a:spcBef>
              <a:spcAft>
                <a:spcPts val="0"/>
              </a:spcAft>
              <a:buClr>
                <a:schemeClr val="dk2"/>
              </a:buClr>
              <a:buSzPts val="8600"/>
              <a:buNone/>
              <a:defRPr sz="8600">
                <a:solidFill>
                  <a:schemeClr val="dk2"/>
                </a:solidFill>
              </a:defRPr>
            </a:lvl8pPr>
            <a:lvl9pPr lvl="8" rtl="0" algn="ctr">
              <a:spcBef>
                <a:spcPts val="0"/>
              </a:spcBef>
              <a:spcAft>
                <a:spcPts val="0"/>
              </a:spcAft>
              <a:buClr>
                <a:schemeClr val="dk2"/>
              </a:buClr>
              <a:buSzPts val="8600"/>
              <a:buNone/>
              <a:defRPr sz="8600">
                <a:solidFill>
                  <a:schemeClr val="dk2"/>
                </a:solidFill>
              </a:defRPr>
            </a:lvl9pPr>
          </a:lstStyle>
          <a:p>
            <a:r>
              <a:t>xx%</a:t>
            </a:r>
          </a:p>
        </p:txBody>
      </p:sp>
      <p:sp>
        <p:nvSpPr>
          <p:cNvPr id="123" name="Google Shape;123;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SzPts val="1300"/>
              <a:buChar char="●"/>
              <a:defRPr/>
            </a:lvl1pPr>
            <a:lvl2pPr indent="-298450" lvl="1" marL="914400" rtl="0" algn="ctr">
              <a:spcBef>
                <a:spcPts val="0"/>
              </a:spcBef>
              <a:spcAft>
                <a:spcPts val="0"/>
              </a:spcAft>
              <a:buSzPts val="1100"/>
              <a:buChar char="○"/>
              <a:defRPr/>
            </a:lvl2pPr>
            <a:lvl3pPr indent="-298450" lvl="2" marL="1371600" rtl="0" algn="ctr">
              <a:spcBef>
                <a:spcPts val="0"/>
              </a:spcBef>
              <a:spcAft>
                <a:spcPts val="0"/>
              </a:spcAft>
              <a:buSzPts val="1100"/>
              <a:buChar char="■"/>
              <a:defRPr/>
            </a:lvl3pPr>
            <a:lvl4pPr indent="-298450" lvl="3" marL="1828800" rtl="0" algn="ctr">
              <a:spcBef>
                <a:spcPts val="0"/>
              </a:spcBef>
              <a:spcAft>
                <a:spcPts val="0"/>
              </a:spcAft>
              <a:buSzPts val="1100"/>
              <a:buChar char="●"/>
              <a:defRPr/>
            </a:lvl4pPr>
            <a:lvl5pPr indent="-298450" lvl="4" marL="2286000" rtl="0" algn="ctr">
              <a:spcBef>
                <a:spcPts val="0"/>
              </a:spcBef>
              <a:spcAft>
                <a:spcPts val="0"/>
              </a:spcAft>
              <a:buSzPts val="1100"/>
              <a:buChar char="○"/>
              <a:defRPr/>
            </a:lvl5pPr>
            <a:lvl6pPr indent="-298450" lvl="5" marL="2743200" rtl="0" algn="ctr">
              <a:spcBef>
                <a:spcPts val="0"/>
              </a:spcBef>
              <a:spcAft>
                <a:spcPts val="0"/>
              </a:spcAft>
              <a:buSzPts val="1100"/>
              <a:buChar char="■"/>
              <a:defRPr/>
            </a:lvl6pPr>
            <a:lvl7pPr indent="-298450" lvl="6" marL="3200400" rtl="0" algn="ctr">
              <a:spcBef>
                <a:spcPts val="0"/>
              </a:spcBef>
              <a:spcAft>
                <a:spcPts val="0"/>
              </a:spcAft>
              <a:buSzPts val="1100"/>
              <a:buChar char="●"/>
              <a:defRPr/>
            </a:lvl7pPr>
            <a:lvl8pPr indent="-298450" lvl="7" marL="3657600" rtl="0" algn="ctr">
              <a:spcBef>
                <a:spcPts val="0"/>
              </a:spcBef>
              <a:spcAft>
                <a:spcPts val="0"/>
              </a:spcAft>
              <a:buSzPts val="1100"/>
              <a:buChar char="○"/>
              <a:defRPr/>
            </a:lvl8pPr>
            <a:lvl9pPr indent="-298450" lvl="8" marL="4114800" rtl="0" algn="ctr">
              <a:spcBef>
                <a:spcPts val="0"/>
              </a:spcBef>
              <a:spcAft>
                <a:spcPts val="0"/>
              </a:spcAft>
              <a:buSzPts val="1100"/>
              <a:buChar char="■"/>
              <a:defRPr/>
            </a:lvl9pPr>
          </a:lstStyle>
          <a:p/>
        </p:txBody>
      </p:sp>
      <p:sp>
        <p:nvSpPr>
          <p:cNvPr id="124" name="Google Shape;124;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 name="Shape 125"/>
        <p:cNvGrpSpPr/>
        <p:nvPr/>
      </p:nvGrpSpPr>
      <p:grpSpPr>
        <a:xfrm>
          <a:off x="0" y="0"/>
          <a:ext cx="0" cy="0"/>
          <a:chOff x="0" y="0"/>
          <a:chExt cx="0" cy="0"/>
        </a:xfrm>
      </p:grpSpPr>
      <p:sp>
        <p:nvSpPr>
          <p:cNvPr id="126" name="Google Shape;126;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9" name="Shape 39"/>
        <p:cNvGrpSpPr/>
        <p:nvPr/>
      </p:nvGrpSpPr>
      <p:grpSpPr>
        <a:xfrm>
          <a:off x="0" y="0"/>
          <a:ext cx="0" cy="0"/>
          <a:chOff x="0" y="0"/>
          <a:chExt cx="0" cy="0"/>
        </a:xfrm>
      </p:grpSpPr>
      <p:sp>
        <p:nvSpPr>
          <p:cNvPr id="40" name="Google Shape;40;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5594191" y="3961115"/>
            <a:ext cx="2910145" cy="1182340"/>
            <a:chOff x="6917201" y="0"/>
            <a:chExt cx="2227777" cy="863400"/>
          </a:xfrm>
        </p:grpSpPr>
        <p:sp>
          <p:nvSpPr>
            <p:cNvPr id="42" name="Google Shape;42;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 name="Google Shape;45;p3"/>
          <p:cNvGrpSpPr/>
          <p:nvPr/>
        </p:nvGrpSpPr>
        <p:grpSpPr>
          <a:xfrm>
            <a:off x="199149" y="2"/>
            <a:ext cx="2795414" cy="1083308"/>
            <a:chOff x="6917201" y="0"/>
            <a:chExt cx="2227777" cy="863400"/>
          </a:xfrm>
        </p:grpSpPr>
        <p:sp>
          <p:nvSpPr>
            <p:cNvPr id="46" name="Google Shape;46;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3200"/>
              <a:buNone/>
              <a:defRPr sz="3200">
                <a:solidFill>
                  <a:schemeClr val="dk2"/>
                </a:solidFill>
              </a:defRPr>
            </a:lvl1pPr>
            <a:lvl2pPr lvl="1" rtl="0" algn="ctr">
              <a:spcBef>
                <a:spcPts val="0"/>
              </a:spcBef>
              <a:spcAft>
                <a:spcPts val="0"/>
              </a:spcAft>
              <a:buClr>
                <a:schemeClr val="dk2"/>
              </a:buClr>
              <a:buSzPts val="3200"/>
              <a:buNone/>
              <a:defRPr sz="3200">
                <a:solidFill>
                  <a:schemeClr val="dk2"/>
                </a:solidFill>
              </a:defRPr>
            </a:lvl2pPr>
            <a:lvl3pPr lvl="2" rtl="0" algn="ctr">
              <a:spcBef>
                <a:spcPts val="0"/>
              </a:spcBef>
              <a:spcAft>
                <a:spcPts val="0"/>
              </a:spcAft>
              <a:buClr>
                <a:schemeClr val="dk2"/>
              </a:buClr>
              <a:buSzPts val="3200"/>
              <a:buNone/>
              <a:defRPr sz="3200">
                <a:solidFill>
                  <a:schemeClr val="dk2"/>
                </a:solidFill>
              </a:defRPr>
            </a:lvl3pPr>
            <a:lvl4pPr lvl="3" rtl="0" algn="ctr">
              <a:spcBef>
                <a:spcPts val="0"/>
              </a:spcBef>
              <a:spcAft>
                <a:spcPts val="0"/>
              </a:spcAft>
              <a:buClr>
                <a:schemeClr val="dk2"/>
              </a:buClr>
              <a:buSzPts val="3200"/>
              <a:buNone/>
              <a:defRPr sz="3200">
                <a:solidFill>
                  <a:schemeClr val="dk2"/>
                </a:solidFill>
              </a:defRPr>
            </a:lvl4pPr>
            <a:lvl5pPr lvl="4" rtl="0" algn="ctr">
              <a:spcBef>
                <a:spcPts val="0"/>
              </a:spcBef>
              <a:spcAft>
                <a:spcPts val="0"/>
              </a:spcAft>
              <a:buClr>
                <a:schemeClr val="dk2"/>
              </a:buClr>
              <a:buSzPts val="3200"/>
              <a:buNone/>
              <a:defRPr sz="3200">
                <a:solidFill>
                  <a:schemeClr val="dk2"/>
                </a:solidFill>
              </a:defRPr>
            </a:lvl5pPr>
            <a:lvl6pPr lvl="5" rtl="0" algn="ctr">
              <a:spcBef>
                <a:spcPts val="0"/>
              </a:spcBef>
              <a:spcAft>
                <a:spcPts val="0"/>
              </a:spcAft>
              <a:buClr>
                <a:schemeClr val="dk2"/>
              </a:buClr>
              <a:buSzPts val="3200"/>
              <a:buNone/>
              <a:defRPr sz="3200">
                <a:solidFill>
                  <a:schemeClr val="dk2"/>
                </a:solidFill>
              </a:defRPr>
            </a:lvl6pPr>
            <a:lvl7pPr lvl="6" rtl="0" algn="ctr">
              <a:spcBef>
                <a:spcPts val="0"/>
              </a:spcBef>
              <a:spcAft>
                <a:spcPts val="0"/>
              </a:spcAft>
              <a:buClr>
                <a:schemeClr val="dk2"/>
              </a:buClr>
              <a:buSzPts val="3200"/>
              <a:buNone/>
              <a:defRPr sz="3200">
                <a:solidFill>
                  <a:schemeClr val="dk2"/>
                </a:solidFill>
              </a:defRPr>
            </a:lvl7pPr>
            <a:lvl8pPr lvl="7" rtl="0" algn="ctr">
              <a:spcBef>
                <a:spcPts val="0"/>
              </a:spcBef>
              <a:spcAft>
                <a:spcPts val="0"/>
              </a:spcAft>
              <a:buClr>
                <a:schemeClr val="dk2"/>
              </a:buClr>
              <a:buSzPts val="3200"/>
              <a:buNone/>
              <a:defRPr sz="3200">
                <a:solidFill>
                  <a:schemeClr val="dk2"/>
                </a:solidFill>
              </a:defRPr>
            </a:lvl8pPr>
            <a:lvl9pPr lvl="8" rtl="0" algn="ctr">
              <a:spcBef>
                <a:spcPts val="0"/>
              </a:spcBef>
              <a:spcAft>
                <a:spcPts val="0"/>
              </a:spcAft>
              <a:buClr>
                <a:schemeClr val="dk2"/>
              </a:buClr>
              <a:buSzPts val="3200"/>
              <a:buNone/>
              <a:defRPr sz="3200">
                <a:solidFill>
                  <a:schemeClr val="dk2"/>
                </a:solidFill>
              </a:defRPr>
            </a:lvl9pPr>
          </a:lstStyle>
          <a:p/>
        </p:txBody>
      </p:sp>
      <p:sp>
        <p:nvSpPr>
          <p:cNvPr id="50" name="Google Shape;50;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51" name="Shape 51"/>
        <p:cNvGrpSpPr/>
        <p:nvPr/>
      </p:nvGrpSpPr>
      <p:grpSpPr>
        <a:xfrm>
          <a:off x="0" y="0"/>
          <a:ext cx="0" cy="0"/>
          <a:chOff x="0" y="0"/>
          <a:chExt cx="0" cy="0"/>
        </a:xfrm>
      </p:grpSpPr>
      <p:sp>
        <p:nvSpPr>
          <p:cNvPr id="52" name="Google Shape;52;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solidFill>
                  <a:srgbClr val="0000FF"/>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6" name="Google Shape;56;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7" name="Google Shape;57;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pic>
        <p:nvPicPr>
          <p:cNvPr id="58" name="Google Shape;58;p4"/>
          <p:cNvPicPr preferRelativeResize="0"/>
          <p:nvPr/>
        </p:nvPicPr>
        <p:blipFill>
          <a:blip r:embed="rId2">
            <a:alphaModFix amt="50000"/>
          </a:blip>
          <a:stretch>
            <a:fillRect/>
          </a:stretch>
        </p:blipFill>
        <p:spPr>
          <a:xfrm>
            <a:off x="265050" y="266488"/>
            <a:ext cx="8613901" cy="4610525"/>
          </a:xfrm>
          <a:prstGeom prst="rect">
            <a:avLst/>
          </a:prstGeom>
          <a:noFill/>
          <a:ln>
            <a:noFill/>
          </a:ln>
          <a:effectLst>
            <a:outerShdw blurRad="57150" rotWithShape="0" algn="bl" dir="4920000" dist="19050">
              <a:srgbClr val="000000">
                <a:alpha val="64000"/>
              </a:srgbClr>
            </a:outerShdw>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9" name="Shape 59"/>
        <p:cNvGrpSpPr/>
        <p:nvPr/>
      </p:nvGrpSpPr>
      <p:grpSpPr>
        <a:xfrm>
          <a:off x="0" y="0"/>
          <a:ext cx="0" cy="0"/>
          <a:chOff x="0" y="0"/>
          <a:chExt cx="0" cy="0"/>
        </a:xfrm>
      </p:grpSpPr>
      <p:sp>
        <p:nvSpPr>
          <p:cNvPr id="60" name="Google Shape;60;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4" name="Google Shape;64;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5" name="Google Shape;65;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6" name="Google Shape;66;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7" name="Shape 67"/>
        <p:cNvGrpSpPr/>
        <p:nvPr/>
      </p:nvGrpSpPr>
      <p:grpSpPr>
        <a:xfrm>
          <a:off x="0" y="0"/>
          <a:ext cx="0" cy="0"/>
          <a:chOff x="0" y="0"/>
          <a:chExt cx="0" cy="0"/>
        </a:xfrm>
      </p:grpSpPr>
      <p:sp>
        <p:nvSpPr>
          <p:cNvPr id="68" name="Google Shape;68;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2" name="Google Shape;72;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3" name="Shape 73"/>
        <p:cNvGrpSpPr/>
        <p:nvPr/>
      </p:nvGrpSpPr>
      <p:grpSpPr>
        <a:xfrm>
          <a:off x="0" y="0"/>
          <a:ext cx="0" cy="0"/>
          <a:chOff x="0" y="0"/>
          <a:chExt cx="0" cy="0"/>
        </a:xfrm>
      </p:grpSpPr>
      <p:sp>
        <p:nvSpPr>
          <p:cNvPr id="74" name="Google Shape;74;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8" name="Google Shape;78;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9" name="Google Shape;79;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80" name="Shape 80"/>
        <p:cNvGrpSpPr/>
        <p:nvPr/>
      </p:nvGrpSpPr>
      <p:grpSpPr>
        <a:xfrm>
          <a:off x="0" y="0"/>
          <a:ext cx="0" cy="0"/>
          <a:chOff x="0" y="0"/>
          <a:chExt cx="0" cy="0"/>
        </a:xfrm>
      </p:grpSpPr>
      <p:sp>
        <p:nvSpPr>
          <p:cNvPr id="81" name="Google Shape;81;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8"/>
          <p:cNvGrpSpPr/>
          <p:nvPr/>
        </p:nvGrpSpPr>
        <p:grpSpPr>
          <a:xfrm>
            <a:off x="255991" y="-118"/>
            <a:ext cx="2251347" cy="1043408"/>
            <a:chOff x="3961956" y="4383950"/>
            <a:chExt cx="1160548" cy="548700"/>
          </a:xfrm>
        </p:grpSpPr>
        <p:sp>
          <p:nvSpPr>
            <p:cNvPr id="84" name="Google Shape;84;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8"/>
          <p:cNvGrpSpPr/>
          <p:nvPr/>
        </p:nvGrpSpPr>
        <p:grpSpPr>
          <a:xfrm>
            <a:off x="34934" y="4522125"/>
            <a:ext cx="1593306" cy="617072"/>
            <a:chOff x="6917201" y="0"/>
            <a:chExt cx="2227777" cy="863400"/>
          </a:xfrm>
        </p:grpSpPr>
        <p:sp>
          <p:nvSpPr>
            <p:cNvPr id="89" name="Google Shape;89;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8"/>
          <p:cNvGrpSpPr/>
          <p:nvPr/>
        </p:nvGrpSpPr>
        <p:grpSpPr>
          <a:xfrm>
            <a:off x="5886353" y="1243"/>
            <a:ext cx="3257455" cy="1261514"/>
            <a:chOff x="6917201" y="0"/>
            <a:chExt cx="2227777" cy="863400"/>
          </a:xfrm>
        </p:grpSpPr>
        <p:sp>
          <p:nvSpPr>
            <p:cNvPr id="93" name="Google Shape;93;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97" name="Google Shape;97;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8" name="Shape 98"/>
        <p:cNvGrpSpPr/>
        <p:nvPr/>
      </p:nvGrpSpPr>
      <p:grpSpPr>
        <a:xfrm>
          <a:off x="0" y="0"/>
          <a:ext cx="0" cy="0"/>
          <a:chOff x="0" y="0"/>
          <a:chExt cx="0" cy="0"/>
        </a:xfrm>
      </p:grpSpPr>
      <p:sp>
        <p:nvSpPr>
          <p:cNvPr id="99" name="Google Shape;99;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3" name="Google Shape;103;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04" name="Google Shape;104;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5" name="Google Shape;105;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6" name="Shape 106"/>
        <p:cNvGrpSpPr/>
        <p:nvPr/>
      </p:nvGrpSpPr>
      <p:grpSpPr>
        <a:xfrm>
          <a:off x="0" y="0"/>
          <a:ext cx="0" cy="0"/>
          <a:chOff x="0" y="0"/>
          <a:chExt cx="0" cy="0"/>
        </a:xfrm>
      </p:grpSpPr>
      <p:sp>
        <p:nvSpPr>
          <p:cNvPr id="107" name="Google Shape;107;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11" name="Google Shape;111;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5.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Nunito"/>
                <a:ea typeface="Nunito"/>
                <a:cs typeface="Nunito"/>
                <a:sym typeface="Nunito"/>
              </a:defRPr>
            </a:lvl1pPr>
            <a:lvl2pPr lvl="1" rtl="0" algn="r">
              <a:buNone/>
              <a:defRPr sz="1000">
                <a:solidFill>
                  <a:schemeClr val="dk2"/>
                </a:solidFill>
                <a:latin typeface="Nunito"/>
                <a:ea typeface="Nunito"/>
                <a:cs typeface="Nunito"/>
                <a:sym typeface="Nunito"/>
              </a:defRPr>
            </a:lvl2pPr>
            <a:lvl3pPr lvl="2" rtl="0" algn="r">
              <a:buNone/>
              <a:defRPr sz="1000">
                <a:solidFill>
                  <a:schemeClr val="dk2"/>
                </a:solidFill>
                <a:latin typeface="Nunito"/>
                <a:ea typeface="Nunito"/>
                <a:cs typeface="Nunito"/>
                <a:sym typeface="Nunito"/>
              </a:defRPr>
            </a:lvl3pPr>
            <a:lvl4pPr lvl="3" rtl="0" algn="r">
              <a:buNone/>
              <a:defRPr sz="1000">
                <a:solidFill>
                  <a:schemeClr val="dk2"/>
                </a:solidFill>
                <a:latin typeface="Nunito"/>
                <a:ea typeface="Nunito"/>
                <a:cs typeface="Nunito"/>
                <a:sym typeface="Nunito"/>
              </a:defRPr>
            </a:lvl4pPr>
            <a:lvl5pPr lvl="4" rtl="0" algn="r">
              <a:buNone/>
              <a:defRPr sz="1000">
                <a:solidFill>
                  <a:schemeClr val="dk2"/>
                </a:solidFill>
                <a:latin typeface="Nunito"/>
                <a:ea typeface="Nunito"/>
                <a:cs typeface="Nunito"/>
                <a:sym typeface="Nunito"/>
              </a:defRPr>
            </a:lvl5pPr>
            <a:lvl6pPr lvl="5" rtl="0" algn="r">
              <a:buNone/>
              <a:defRPr sz="1000">
                <a:solidFill>
                  <a:schemeClr val="dk2"/>
                </a:solidFill>
                <a:latin typeface="Nunito"/>
                <a:ea typeface="Nunito"/>
                <a:cs typeface="Nunito"/>
                <a:sym typeface="Nunito"/>
              </a:defRPr>
            </a:lvl6pPr>
            <a:lvl7pPr lvl="6" rtl="0" algn="r">
              <a:buNone/>
              <a:defRPr sz="1000">
                <a:solidFill>
                  <a:schemeClr val="dk2"/>
                </a:solidFill>
                <a:latin typeface="Nunito"/>
                <a:ea typeface="Nunito"/>
                <a:cs typeface="Nunito"/>
                <a:sym typeface="Nunito"/>
              </a:defRPr>
            </a:lvl7pPr>
            <a:lvl8pPr lvl="7" rtl="0" algn="r">
              <a:buNone/>
              <a:defRPr sz="1000">
                <a:solidFill>
                  <a:schemeClr val="dk2"/>
                </a:solidFill>
                <a:latin typeface="Nunito"/>
                <a:ea typeface="Nunito"/>
                <a:cs typeface="Nunito"/>
                <a:sym typeface="Nunito"/>
              </a:defRPr>
            </a:lvl8pPr>
            <a:lvl9pPr lvl="8" rtl="0"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CA"/>
              <a:t>‹#›</a:t>
            </a:fld>
            <a:endParaRPr/>
          </a:p>
        </p:txBody>
      </p:sp>
      <p:pic>
        <p:nvPicPr>
          <p:cNvPr id="9" name="Google Shape;9;p1"/>
          <p:cNvPicPr preferRelativeResize="0"/>
          <p:nvPr/>
        </p:nvPicPr>
        <p:blipFill>
          <a:blip r:embed="rId1">
            <a:alphaModFix/>
          </a:blip>
          <a:stretch>
            <a:fillRect/>
          </a:stretch>
        </p:blipFill>
        <p:spPr>
          <a:xfrm>
            <a:off x="201900" y="195075"/>
            <a:ext cx="3239076" cy="2158857"/>
          </a:xfrm>
          <a:prstGeom prst="rect">
            <a:avLst/>
          </a:prstGeom>
          <a:noFill/>
          <a:ln>
            <a:noFill/>
          </a:ln>
        </p:spPr>
      </p:pic>
      <p:pic>
        <p:nvPicPr>
          <p:cNvPr id="10" name="Google Shape;10;p1"/>
          <p:cNvPicPr preferRelativeResize="0"/>
          <p:nvPr/>
        </p:nvPicPr>
        <p:blipFill>
          <a:blip r:embed="rId2">
            <a:alphaModFix amt="50000"/>
          </a:blip>
          <a:stretch>
            <a:fillRect/>
          </a:stretch>
        </p:blipFill>
        <p:spPr>
          <a:xfrm>
            <a:off x="273025" y="244825"/>
            <a:ext cx="8613901" cy="4610525"/>
          </a:xfrm>
          <a:prstGeom prst="rect">
            <a:avLst/>
          </a:prstGeom>
          <a:noFill/>
          <a:ln>
            <a:noFill/>
          </a:ln>
          <a:effectLst>
            <a:outerShdw blurRad="57150" rotWithShape="0" algn="bl" dir="4920000" dist="19050">
              <a:srgbClr val="000000">
                <a:alpha val="64000"/>
              </a:srgbClr>
            </a:outerShdw>
          </a:effectLst>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3"/>
          <p:cNvSpPr txBox="1"/>
          <p:nvPr>
            <p:ph type="ctrTitle"/>
          </p:nvPr>
        </p:nvSpPr>
        <p:spPr>
          <a:xfrm>
            <a:off x="1858703" y="1078108"/>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a:t>Every Trait Matters!</a:t>
            </a:r>
            <a:endParaRPr/>
          </a:p>
        </p:txBody>
      </p:sp>
      <p:sp>
        <p:nvSpPr>
          <p:cNvPr id="132" name="Google Shape;132;p13"/>
          <p:cNvSpPr txBox="1"/>
          <p:nvPr>
            <p:ph idx="1" type="subTitle"/>
          </p:nvPr>
        </p:nvSpPr>
        <p:spPr>
          <a:xfrm>
            <a:off x="1858700" y="2310445"/>
            <a:ext cx="5361300" cy="817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CA"/>
              <a:t>How life-history traits may affect the annual reproductive output in </a:t>
            </a:r>
            <a:r>
              <a:rPr lang="en-CA"/>
              <a:t>Amniotes</a:t>
            </a:r>
            <a:r>
              <a:rPr lang="en-CA"/>
              <a:t> (birds, mammals, reptiles)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Results(Mammalia)</a:t>
            </a:r>
            <a:endParaRPr/>
          </a:p>
        </p:txBody>
      </p:sp>
      <p:pic>
        <p:nvPicPr>
          <p:cNvPr id="194" name="Google Shape;194;p22"/>
          <p:cNvPicPr preferRelativeResize="0"/>
          <p:nvPr/>
        </p:nvPicPr>
        <p:blipFill>
          <a:blip r:embed="rId3">
            <a:alphaModFix/>
          </a:blip>
          <a:stretch>
            <a:fillRect/>
          </a:stretch>
        </p:blipFill>
        <p:spPr>
          <a:xfrm>
            <a:off x="397050" y="1445500"/>
            <a:ext cx="8349899" cy="2457450"/>
          </a:xfrm>
          <a:prstGeom prst="rect">
            <a:avLst/>
          </a:prstGeom>
          <a:noFill/>
          <a:ln>
            <a:noFill/>
          </a:ln>
        </p:spPr>
      </p:pic>
      <p:sp>
        <p:nvSpPr>
          <p:cNvPr id="195" name="Google Shape;195;p22"/>
          <p:cNvSpPr txBox="1"/>
          <p:nvPr/>
        </p:nvSpPr>
        <p:spPr>
          <a:xfrm>
            <a:off x="397050" y="3693775"/>
            <a:ext cx="8349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000">
                <a:latin typeface="Calibri"/>
                <a:ea typeface="Calibri"/>
                <a:cs typeface="Calibri"/>
                <a:sym typeface="Calibri"/>
              </a:rPr>
              <a:t>Table 3. The result of the Mammalia PCA.  The combination of PC1 and PC2 explain 93.3 % of variances. Longevity, adult svl, female and male time to maturity </a:t>
            </a:r>
            <a:r>
              <a:rPr lang="en-CA" sz="1000">
                <a:latin typeface="Calibri"/>
                <a:ea typeface="Calibri"/>
                <a:cs typeface="Calibri"/>
                <a:sym typeface="Calibri"/>
              </a:rPr>
              <a:t>contribute the most to the PC1 and are all positively correlated. Adult body mass contributed the most to the PC2 and are in a opposite relationship with time to maturity and weaning time.</a:t>
            </a:r>
            <a:endParaRPr sz="10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700000" y="2069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CA">
                <a:solidFill>
                  <a:schemeClr val="accent5"/>
                </a:solidFill>
              </a:rPr>
              <a:t>Results (Mammalia)</a:t>
            </a:r>
            <a:endParaRPr b="1">
              <a:solidFill>
                <a:schemeClr val="accent5"/>
              </a:solidFill>
            </a:endParaRPr>
          </a:p>
        </p:txBody>
      </p:sp>
      <p:pic>
        <p:nvPicPr>
          <p:cNvPr id="201" name="Google Shape;201;p23"/>
          <p:cNvPicPr preferRelativeResize="0"/>
          <p:nvPr/>
        </p:nvPicPr>
        <p:blipFill>
          <a:blip r:embed="rId3">
            <a:alphaModFix/>
          </a:blip>
          <a:stretch>
            <a:fillRect/>
          </a:stretch>
        </p:blipFill>
        <p:spPr>
          <a:xfrm>
            <a:off x="304800" y="813475"/>
            <a:ext cx="3806025" cy="2642000"/>
          </a:xfrm>
          <a:prstGeom prst="rect">
            <a:avLst/>
          </a:prstGeom>
          <a:noFill/>
          <a:ln>
            <a:noFill/>
          </a:ln>
        </p:spPr>
      </p:pic>
      <p:pic>
        <p:nvPicPr>
          <p:cNvPr id="202" name="Google Shape;202;p23"/>
          <p:cNvPicPr preferRelativeResize="0"/>
          <p:nvPr/>
        </p:nvPicPr>
        <p:blipFill>
          <a:blip r:embed="rId4">
            <a:alphaModFix/>
          </a:blip>
          <a:stretch>
            <a:fillRect/>
          </a:stretch>
        </p:blipFill>
        <p:spPr>
          <a:xfrm>
            <a:off x="4319350" y="721188"/>
            <a:ext cx="4473785" cy="2906775"/>
          </a:xfrm>
          <a:prstGeom prst="rect">
            <a:avLst/>
          </a:prstGeom>
          <a:noFill/>
          <a:ln>
            <a:noFill/>
          </a:ln>
        </p:spPr>
      </p:pic>
      <p:sp>
        <p:nvSpPr>
          <p:cNvPr id="203" name="Google Shape;203;p23"/>
          <p:cNvSpPr txBox="1"/>
          <p:nvPr/>
        </p:nvSpPr>
        <p:spPr>
          <a:xfrm>
            <a:off x="506325" y="3455475"/>
            <a:ext cx="3604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200">
                <a:latin typeface="Calibri"/>
                <a:ea typeface="Calibri"/>
                <a:cs typeface="Calibri"/>
                <a:sym typeface="Calibri"/>
              </a:rPr>
              <a:t>Fig 4. </a:t>
            </a:r>
            <a:r>
              <a:rPr b="1" lang="en-CA" sz="1200">
                <a:latin typeface="Calibri"/>
                <a:ea typeface="Calibri"/>
                <a:cs typeface="Calibri"/>
                <a:sym typeface="Calibri"/>
              </a:rPr>
              <a:t> The Autoplot of Mammalia class PCA. Each black dot represents an mammal species, and red arrows represent the loadings of each traits. Based on the plot, svl, longevity, time to maturity are more correlated to PC1, and adult body mass and weaning time more correlated to PC2</a:t>
            </a:r>
            <a:endParaRPr b="1" sz="1200">
              <a:latin typeface="Calibri"/>
              <a:ea typeface="Calibri"/>
              <a:cs typeface="Calibri"/>
              <a:sym typeface="Calibri"/>
            </a:endParaRPr>
          </a:p>
        </p:txBody>
      </p:sp>
      <p:sp>
        <p:nvSpPr>
          <p:cNvPr id="204" name="Google Shape;204;p23"/>
          <p:cNvSpPr txBox="1"/>
          <p:nvPr/>
        </p:nvSpPr>
        <p:spPr>
          <a:xfrm>
            <a:off x="4319350" y="3627975"/>
            <a:ext cx="43941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200">
                <a:latin typeface="Calibri"/>
                <a:ea typeface="Calibri"/>
                <a:cs typeface="Calibri"/>
                <a:sym typeface="Calibri"/>
              </a:rPr>
              <a:t>Table 4. </a:t>
            </a:r>
            <a:r>
              <a:rPr b="1" lang="en-CA" sz="1200">
                <a:solidFill>
                  <a:schemeClr val="dk2"/>
                </a:solidFill>
                <a:latin typeface="Calibri"/>
                <a:ea typeface="Calibri"/>
                <a:cs typeface="Calibri"/>
                <a:sym typeface="Calibri"/>
              </a:rPr>
              <a:t>PC1 has a significant impact on the average offspring produced per year, and PC2 has a weak and insignificant impact on the average offspring produced per year.</a:t>
            </a:r>
            <a:endParaRPr b="1" sz="1200">
              <a:solidFill>
                <a:schemeClr val="dk2"/>
              </a:solidFill>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819150" y="279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CA">
                <a:solidFill>
                  <a:schemeClr val="accent5"/>
                </a:solidFill>
              </a:rPr>
              <a:t>Results_Mammalia</a:t>
            </a:r>
            <a:endParaRPr b="1">
              <a:solidFill>
                <a:schemeClr val="accent5"/>
              </a:solidFill>
            </a:endParaRPr>
          </a:p>
        </p:txBody>
      </p:sp>
      <p:pic>
        <p:nvPicPr>
          <p:cNvPr id="210" name="Google Shape;210;p24"/>
          <p:cNvPicPr preferRelativeResize="0"/>
          <p:nvPr/>
        </p:nvPicPr>
        <p:blipFill>
          <a:blip r:embed="rId3">
            <a:alphaModFix/>
          </a:blip>
          <a:stretch>
            <a:fillRect/>
          </a:stretch>
        </p:blipFill>
        <p:spPr>
          <a:xfrm>
            <a:off x="287900" y="970775"/>
            <a:ext cx="4154150" cy="2567276"/>
          </a:xfrm>
          <a:prstGeom prst="rect">
            <a:avLst/>
          </a:prstGeom>
          <a:noFill/>
          <a:ln>
            <a:noFill/>
          </a:ln>
        </p:spPr>
      </p:pic>
      <p:pic>
        <p:nvPicPr>
          <p:cNvPr id="211" name="Google Shape;211;p24"/>
          <p:cNvPicPr preferRelativeResize="0"/>
          <p:nvPr/>
        </p:nvPicPr>
        <p:blipFill rotWithShape="1">
          <a:blip r:embed="rId4">
            <a:alphaModFix/>
          </a:blip>
          <a:srcRect b="0" l="213" r="7177" t="0"/>
          <a:stretch/>
        </p:blipFill>
        <p:spPr>
          <a:xfrm>
            <a:off x="4402500" y="880025"/>
            <a:ext cx="4154150" cy="2772025"/>
          </a:xfrm>
          <a:prstGeom prst="rect">
            <a:avLst/>
          </a:prstGeom>
          <a:noFill/>
          <a:ln>
            <a:noFill/>
          </a:ln>
        </p:spPr>
      </p:pic>
      <p:sp>
        <p:nvSpPr>
          <p:cNvPr id="212" name="Google Shape;212;p24"/>
          <p:cNvSpPr txBox="1"/>
          <p:nvPr/>
        </p:nvSpPr>
        <p:spPr>
          <a:xfrm>
            <a:off x="377325" y="3604425"/>
            <a:ext cx="4025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200">
                <a:latin typeface="Calibri"/>
                <a:ea typeface="Calibri"/>
                <a:cs typeface="Calibri"/>
                <a:sym typeface="Calibri"/>
              </a:rPr>
              <a:t>Fig 5. </a:t>
            </a:r>
            <a:r>
              <a:rPr b="1" lang="en-CA" sz="1200">
                <a:latin typeface="Calibri"/>
                <a:ea typeface="Calibri"/>
                <a:cs typeface="Calibri"/>
                <a:sym typeface="Calibri"/>
              </a:rPr>
              <a:t>This plot shows how PC1 affecting annual reproduction output of mammal species.  Each red dot represents a mammal species. It’s clear that there exist a negative relationship between PC1 and annual offsprings number, as the PC1 value increase, the number of offsprings produced per year declines.</a:t>
            </a:r>
            <a:endParaRPr b="1" sz="1600">
              <a:latin typeface="Calibri"/>
              <a:ea typeface="Calibri"/>
              <a:cs typeface="Calibri"/>
              <a:sym typeface="Calibri"/>
            </a:endParaRPr>
          </a:p>
        </p:txBody>
      </p:sp>
      <p:sp>
        <p:nvSpPr>
          <p:cNvPr id="213" name="Google Shape;213;p24"/>
          <p:cNvSpPr txBox="1"/>
          <p:nvPr/>
        </p:nvSpPr>
        <p:spPr>
          <a:xfrm>
            <a:off x="4726450" y="3664000"/>
            <a:ext cx="3830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200">
                <a:latin typeface="Calibri"/>
                <a:ea typeface="Calibri"/>
                <a:cs typeface="Calibri"/>
                <a:sym typeface="Calibri"/>
              </a:rPr>
              <a:t>Fig 6. </a:t>
            </a:r>
            <a:r>
              <a:rPr b="1" lang="en-CA" sz="1200">
                <a:latin typeface="Calibri"/>
                <a:ea typeface="Calibri"/>
                <a:cs typeface="Calibri"/>
                <a:sym typeface="Calibri"/>
              </a:rPr>
              <a:t>This plot shows how PC2 affecting annual reproduction output of mammal species. Each blue point represents a mammal species. Based on the plot, PC2 has a relatively limited impact on annual reproduction output because most dots concentrate in a small region.</a:t>
            </a:r>
            <a:endParaRPr b="1" sz="12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779425" y="4583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CA">
                <a:solidFill>
                  <a:schemeClr val="accent5"/>
                </a:solidFill>
              </a:rPr>
              <a:t>Results (Reptilia)</a:t>
            </a:r>
            <a:endParaRPr b="1">
              <a:solidFill>
                <a:schemeClr val="accent5"/>
              </a:solidFill>
            </a:endParaRPr>
          </a:p>
        </p:txBody>
      </p:sp>
      <p:pic>
        <p:nvPicPr>
          <p:cNvPr id="219" name="Google Shape;219;p25"/>
          <p:cNvPicPr preferRelativeResize="0"/>
          <p:nvPr/>
        </p:nvPicPr>
        <p:blipFill>
          <a:blip r:embed="rId3">
            <a:alphaModFix/>
          </a:blip>
          <a:stretch>
            <a:fillRect/>
          </a:stretch>
        </p:blipFill>
        <p:spPr>
          <a:xfrm>
            <a:off x="779425" y="1137550"/>
            <a:ext cx="7878675" cy="2133600"/>
          </a:xfrm>
          <a:prstGeom prst="rect">
            <a:avLst/>
          </a:prstGeom>
          <a:noFill/>
          <a:ln>
            <a:noFill/>
          </a:ln>
        </p:spPr>
      </p:pic>
      <p:sp>
        <p:nvSpPr>
          <p:cNvPr id="220" name="Google Shape;220;p25"/>
          <p:cNvSpPr txBox="1"/>
          <p:nvPr/>
        </p:nvSpPr>
        <p:spPr>
          <a:xfrm>
            <a:off x="768925" y="3271150"/>
            <a:ext cx="7526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200">
                <a:latin typeface="Calibri"/>
                <a:ea typeface="Calibri"/>
                <a:cs typeface="Calibri"/>
                <a:sym typeface="Calibri"/>
              </a:rPr>
              <a:t>Table 5. </a:t>
            </a:r>
            <a:r>
              <a:rPr b="1" lang="en-CA" sz="1200">
                <a:latin typeface="Calibri"/>
                <a:ea typeface="Calibri"/>
                <a:cs typeface="Calibri"/>
                <a:sym typeface="Calibri"/>
              </a:rPr>
              <a:t>The result of the Reptilia PCA.  The combination of PC1 and PC2 explain 78.3% of variances. The female and male time to maturity contribute the most to the PC1 with a positive correlation, but note that other three traits also contribute a fair amount to PC1. Longevity alone contribute the most to the PC2.</a:t>
            </a:r>
            <a:endParaRPr b="1" sz="12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819150" y="378925"/>
            <a:ext cx="7505700" cy="6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CA">
                <a:solidFill>
                  <a:schemeClr val="accent5"/>
                </a:solidFill>
              </a:rPr>
              <a:t>Results_Reptilia</a:t>
            </a:r>
            <a:endParaRPr b="1">
              <a:solidFill>
                <a:schemeClr val="accent5"/>
              </a:solidFill>
            </a:endParaRPr>
          </a:p>
        </p:txBody>
      </p:sp>
      <p:pic>
        <p:nvPicPr>
          <p:cNvPr id="226" name="Google Shape;226;p26"/>
          <p:cNvPicPr preferRelativeResize="0"/>
          <p:nvPr/>
        </p:nvPicPr>
        <p:blipFill>
          <a:blip r:embed="rId3">
            <a:alphaModFix/>
          </a:blip>
          <a:stretch>
            <a:fillRect/>
          </a:stretch>
        </p:blipFill>
        <p:spPr>
          <a:xfrm>
            <a:off x="416426" y="1072525"/>
            <a:ext cx="3779824" cy="2335950"/>
          </a:xfrm>
          <a:prstGeom prst="rect">
            <a:avLst/>
          </a:prstGeom>
          <a:noFill/>
          <a:ln>
            <a:noFill/>
          </a:ln>
        </p:spPr>
      </p:pic>
      <p:pic>
        <p:nvPicPr>
          <p:cNvPr id="227" name="Google Shape;227;p26"/>
          <p:cNvPicPr preferRelativeResize="0"/>
          <p:nvPr/>
        </p:nvPicPr>
        <p:blipFill rotWithShape="1">
          <a:blip r:embed="rId4">
            <a:alphaModFix/>
          </a:blip>
          <a:srcRect b="45561" l="13845" r="58408" t="25739"/>
          <a:stretch/>
        </p:blipFill>
        <p:spPr>
          <a:xfrm>
            <a:off x="4507984" y="1072525"/>
            <a:ext cx="4014864" cy="2335951"/>
          </a:xfrm>
          <a:prstGeom prst="rect">
            <a:avLst/>
          </a:prstGeom>
          <a:noFill/>
          <a:ln>
            <a:noFill/>
          </a:ln>
        </p:spPr>
      </p:pic>
      <p:sp>
        <p:nvSpPr>
          <p:cNvPr id="228" name="Google Shape;228;p26"/>
          <p:cNvSpPr txBox="1"/>
          <p:nvPr/>
        </p:nvSpPr>
        <p:spPr>
          <a:xfrm>
            <a:off x="556050" y="3405825"/>
            <a:ext cx="3832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200">
                <a:latin typeface="Calibri"/>
                <a:ea typeface="Calibri"/>
                <a:cs typeface="Calibri"/>
                <a:sym typeface="Calibri"/>
              </a:rPr>
              <a:t>Fig 7. </a:t>
            </a:r>
            <a:r>
              <a:rPr b="1" lang="en-CA" sz="1200">
                <a:latin typeface="Calibri"/>
                <a:ea typeface="Calibri"/>
                <a:cs typeface="Calibri"/>
                <a:sym typeface="Calibri"/>
              </a:rPr>
              <a:t>The Autoplot of Reptilia class PCA. Each black dot represents an reptile species, and red arrows represent the loadings of each traits. The plot shows that incubation time, adult body mass and time to maturity are more correlated to PC1, and longevity correlates more to PC2.</a:t>
            </a:r>
            <a:endParaRPr b="1" sz="1600">
              <a:latin typeface="Calibri"/>
              <a:ea typeface="Calibri"/>
              <a:cs typeface="Calibri"/>
              <a:sym typeface="Calibri"/>
            </a:endParaRPr>
          </a:p>
        </p:txBody>
      </p:sp>
      <p:sp>
        <p:nvSpPr>
          <p:cNvPr id="229" name="Google Shape;229;p26"/>
          <p:cNvSpPr txBox="1"/>
          <p:nvPr/>
        </p:nvSpPr>
        <p:spPr>
          <a:xfrm>
            <a:off x="4488150" y="3485275"/>
            <a:ext cx="4170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200">
                <a:latin typeface="Calibri"/>
                <a:ea typeface="Calibri"/>
                <a:cs typeface="Calibri"/>
                <a:sym typeface="Calibri"/>
              </a:rPr>
              <a:t>Table 6. </a:t>
            </a:r>
            <a:r>
              <a:rPr b="1" lang="en-CA" sz="1200">
                <a:solidFill>
                  <a:schemeClr val="dk2"/>
                </a:solidFill>
                <a:latin typeface="Calibri"/>
                <a:ea typeface="Calibri"/>
                <a:cs typeface="Calibri"/>
                <a:sym typeface="Calibri"/>
              </a:rPr>
              <a:t>PC1 has a weak and insignificant impact  on the average offspring produced per year, and PC2 has a significant impact on the average offspring produced per year.</a:t>
            </a:r>
            <a:endParaRPr b="1" sz="1200">
              <a:solidFill>
                <a:schemeClr val="dk2"/>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689400" y="335425"/>
            <a:ext cx="7505700" cy="63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CA">
                <a:solidFill>
                  <a:schemeClr val="accent5"/>
                </a:solidFill>
              </a:rPr>
              <a:t>Results_Reptilia</a:t>
            </a:r>
            <a:endParaRPr b="1">
              <a:solidFill>
                <a:schemeClr val="accent5"/>
              </a:solidFill>
            </a:endParaRPr>
          </a:p>
        </p:txBody>
      </p:sp>
      <p:pic>
        <p:nvPicPr>
          <p:cNvPr id="235" name="Google Shape;235;p27"/>
          <p:cNvPicPr preferRelativeResize="0"/>
          <p:nvPr/>
        </p:nvPicPr>
        <p:blipFill>
          <a:blip r:embed="rId3">
            <a:alphaModFix/>
          </a:blip>
          <a:stretch>
            <a:fillRect/>
          </a:stretch>
        </p:blipFill>
        <p:spPr>
          <a:xfrm>
            <a:off x="255825" y="973225"/>
            <a:ext cx="3914575" cy="2419225"/>
          </a:xfrm>
          <a:prstGeom prst="rect">
            <a:avLst/>
          </a:prstGeom>
          <a:noFill/>
          <a:ln>
            <a:noFill/>
          </a:ln>
        </p:spPr>
      </p:pic>
      <p:pic>
        <p:nvPicPr>
          <p:cNvPr id="236" name="Google Shape;236;p27"/>
          <p:cNvPicPr preferRelativeResize="0"/>
          <p:nvPr/>
        </p:nvPicPr>
        <p:blipFill>
          <a:blip r:embed="rId4">
            <a:alphaModFix/>
          </a:blip>
          <a:stretch>
            <a:fillRect/>
          </a:stretch>
        </p:blipFill>
        <p:spPr>
          <a:xfrm>
            <a:off x="4876581" y="903126"/>
            <a:ext cx="3822944" cy="2419225"/>
          </a:xfrm>
          <a:prstGeom prst="rect">
            <a:avLst/>
          </a:prstGeom>
          <a:noFill/>
          <a:ln>
            <a:noFill/>
          </a:ln>
        </p:spPr>
      </p:pic>
      <p:sp>
        <p:nvSpPr>
          <p:cNvPr id="237" name="Google Shape;237;p27"/>
          <p:cNvSpPr txBox="1"/>
          <p:nvPr/>
        </p:nvSpPr>
        <p:spPr>
          <a:xfrm>
            <a:off x="377325" y="3366125"/>
            <a:ext cx="3822900" cy="169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CA" sz="1200">
                <a:latin typeface="Calibri"/>
                <a:ea typeface="Calibri"/>
                <a:cs typeface="Calibri"/>
                <a:sym typeface="Calibri"/>
              </a:rPr>
              <a:t>Fig 8. This plot shows how PC1 affecting annual reproduction output of reptile species.  Each red dot represents a reptile species. The plot shows there is a positive relationship between PC1 and annual reproductive output in reptile species, but the relationship seems to be irregular. This irregular relationship may because of the smaller sample size.</a:t>
            </a:r>
            <a:endParaRPr b="1" sz="16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238" name="Google Shape;238;p27"/>
          <p:cNvSpPr txBox="1"/>
          <p:nvPr/>
        </p:nvSpPr>
        <p:spPr>
          <a:xfrm>
            <a:off x="4805900" y="3366125"/>
            <a:ext cx="3914700" cy="1908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CA" sz="1200">
                <a:latin typeface="Calibri"/>
                <a:ea typeface="Calibri"/>
                <a:cs typeface="Calibri"/>
                <a:sym typeface="Calibri"/>
              </a:rPr>
              <a:t>Fig 9. This plot shows how PC2 affecting annual reproduction output of reptile species.  Each blue dot represents a reptile species. The plot shows there is a positive relationship between PC1 and annual reproductive output in reptile species, but the relationship seems to be irregular. This irregular relationship may because of the smaller sample size.</a:t>
            </a:r>
            <a:endParaRPr b="1" sz="16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431900" y="391300"/>
            <a:ext cx="2477400" cy="68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CA">
                <a:solidFill>
                  <a:schemeClr val="accent5"/>
                </a:solidFill>
              </a:rPr>
              <a:t>Discussion</a:t>
            </a:r>
            <a:endParaRPr b="1">
              <a:solidFill>
                <a:schemeClr val="accent5"/>
              </a:solidFill>
            </a:endParaRPr>
          </a:p>
        </p:txBody>
      </p:sp>
      <p:sp>
        <p:nvSpPr>
          <p:cNvPr id="244" name="Google Shape;244;p28"/>
          <p:cNvSpPr txBox="1"/>
          <p:nvPr>
            <p:ph idx="1" type="body"/>
          </p:nvPr>
        </p:nvSpPr>
        <p:spPr>
          <a:xfrm>
            <a:off x="670225" y="967800"/>
            <a:ext cx="4602300" cy="37266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b="1" lang="en-CA" sz="1400"/>
              <a:t>PC1 negatively correlated with reproductive rate in mammals and birds</a:t>
            </a:r>
            <a:endParaRPr b="1" sz="1400"/>
          </a:p>
          <a:p>
            <a:pPr indent="-304800" lvl="1" marL="914400" rtl="0" algn="l">
              <a:lnSpc>
                <a:spcPct val="95000"/>
              </a:lnSpc>
              <a:spcBef>
                <a:spcPts val="0"/>
              </a:spcBef>
              <a:spcAft>
                <a:spcPts val="0"/>
              </a:spcAft>
              <a:buSzPts val="1200"/>
              <a:buChar char="○"/>
            </a:pPr>
            <a:r>
              <a:rPr b="1" lang="en-CA" sz="1200"/>
              <a:t>All variables contribute positively to PC1 and therefore negatively correlated to reproductive rate</a:t>
            </a:r>
            <a:endParaRPr b="1" sz="1200"/>
          </a:p>
          <a:p>
            <a:pPr indent="-304800" lvl="1" marL="914400" rtl="0" algn="l">
              <a:lnSpc>
                <a:spcPct val="95000"/>
              </a:lnSpc>
              <a:spcBef>
                <a:spcPts val="0"/>
              </a:spcBef>
              <a:spcAft>
                <a:spcPts val="0"/>
              </a:spcAft>
              <a:buSzPts val="1200"/>
              <a:buChar char="○"/>
            </a:pPr>
            <a:r>
              <a:rPr b="1" lang="en-CA" sz="1200"/>
              <a:t>PC2 not as significant of a predictor</a:t>
            </a:r>
            <a:endParaRPr b="1" sz="1200"/>
          </a:p>
          <a:p>
            <a:pPr indent="-317500" lvl="0" marL="457200" rtl="0" algn="l">
              <a:lnSpc>
                <a:spcPct val="95000"/>
              </a:lnSpc>
              <a:spcBef>
                <a:spcPts val="0"/>
              </a:spcBef>
              <a:spcAft>
                <a:spcPts val="0"/>
              </a:spcAft>
              <a:buSzPts val="1400"/>
              <a:buChar char="●"/>
            </a:pPr>
            <a:r>
              <a:rPr b="1" lang="en-CA" sz="1400"/>
              <a:t>PC2 positively correlated with reproductive rate in reptiles</a:t>
            </a:r>
            <a:endParaRPr b="1" sz="1400"/>
          </a:p>
          <a:p>
            <a:pPr indent="-304800" lvl="1" marL="914400" rtl="0" algn="l">
              <a:lnSpc>
                <a:spcPct val="95000"/>
              </a:lnSpc>
              <a:spcBef>
                <a:spcPts val="0"/>
              </a:spcBef>
              <a:spcAft>
                <a:spcPts val="0"/>
              </a:spcAft>
              <a:buSzPts val="1200"/>
              <a:buChar char="○"/>
            </a:pPr>
            <a:r>
              <a:rPr b="1" lang="en-CA" sz="1200"/>
              <a:t>Longevity contributes negatively to PC2 and therefore negatively correlated to reproductive rate</a:t>
            </a:r>
            <a:endParaRPr b="1" sz="1200"/>
          </a:p>
          <a:p>
            <a:pPr indent="-304800" lvl="2" marL="1371600" rtl="0" algn="l">
              <a:lnSpc>
                <a:spcPct val="95000"/>
              </a:lnSpc>
              <a:spcBef>
                <a:spcPts val="0"/>
              </a:spcBef>
              <a:spcAft>
                <a:spcPts val="0"/>
              </a:spcAft>
              <a:buSzPts val="1200"/>
              <a:buChar char="■"/>
            </a:pPr>
            <a:r>
              <a:rPr b="1" lang="en-CA" sz="1200"/>
              <a:t>Other variables contribute little to nothing to PC2</a:t>
            </a:r>
            <a:endParaRPr b="1" sz="1200"/>
          </a:p>
          <a:p>
            <a:pPr indent="-304800" lvl="1" marL="914400" rtl="0" algn="l">
              <a:lnSpc>
                <a:spcPct val="95000"/>
              </a:lnSpc>
              <a:spcBef>
                <a:spcPts val="0"/>
              </a:spcBef>
              <a:spcAft>
                <a:spcPts val="0"/>
              </a:spcAft>
              <a:buSzPts val="1200"/>
              <a:buChar char="○"/>
            </a:pPr>
            <a:r>
              <a:rPr b="1" lang="en-CA" sz="1200"/>
              <a:t>PC1 not as </a:t>
            </a:r>
            <a:r>
              <a:rPr b="1" lang="en-CA" sz="1200"/>
              <a:t>significant of a predictor</a:t>
            </a:r>
            <a:endParaRPr b="1" sz="1200"/>
          </a:p>
          <a:p>
            <a:pPr indent="-317500" lvl="0" marL="457200" rtl="0" algn="l">
              <a:lnSpc>
                <a:spcPct val="95000"/>
              </a:lnSpc>
              <a:spcBef>
                <a:spcPts val="0"/>
              </a:spcBef>
              <a:spcAft>
                <a:spcPts val="0"/>
              </a:spcAft>
              <a:buSzPts val="1400"/>
              <a:buChar char="●"/>
            </a:pPr>
            <a:r>
              <a:rPr b="1" lang="en-CA" sz="1400"/>
              <a:t>Results are as expected</a:t>
            </a:r>
            <a:endParaRPr b="1" sz="1400"/>
          </a:p>
          <a:p>
            <a:pPr indent="-304800" lvl="1" marL="914400" rtl="0" algn="l">
              <a:lnSpc>
                <a:spcPct val="95000"/>
              </a:lnSpc>
              <a:spcBef>
                <a:spcPts val="0"/>
              </a:spcBef>
              <a:spcAft>
                <a:spcPts val="0"/>
              </a:spcAft>
              <a:buSzPts val="1200"/>
              <a:buChar char="○"/>
            </a:pPr>
            <a:r>
              <a:rPr b="1" lang="en-CA" sz="1200"/>
              <a:t>Based on life history strategies</a:t>
            </a:r>
            <a:endParaRPr b="1" sz="1200"/>
          </a:p>
          <a:p>
            <a:pPr indent="-317500" lvl="0" marL="457200" rtl="0" algn="l">
              <a:lnSpc>
                <a:spcPct val="95000"/>
              </a:lnSpc>
              <a:spcBef>
                <a:spcPts val="0"/>
              </a:spcBef>
              <a:spcAft>
                <a:spcPts val="0"/>
              </a:spcAft>
              <a:buSzPts val="1400"/>
              <a:buChar char="●"/>
            </a:pPr>
            <a:r>
              <a:rPr b="1" lang="en-CA" sz="1400"/>
              <a:t>Species with very large values for variables negatively correlated  with reproductive rate are more sensitive to habitat loss</a:t>
            </a:r>
            <a:endParaRPr b="1" sz="1400"/>
          </a:p>
          <a:p>
            <a:pPr indent="-304800" lvl="1" marL="914400" rtl="0" algn="l">
              <a:lnSpc>
                <a:spcPct val="95000"/>
              </a:lnSpc>
              <a:spcBef>
                <a:spcPts val="0"/>
              </a:spcBef>
              <a:spcAft>
                <a:spcPts val="0"/>
              </a:spcAft>
              <a:buSzPts val="1200"/>
              <a:buChar char="○"/>
            </a:pPr>
            <a:r>
              <a:rPr b="1" lang="en-CA" sz="1200"/>
              <a:t>Better Identify which species are at risk</a:t>
            </a:r>
            <a:endParaRPr b="1" sz="1200"/>
          </a:p>
        </p:txBody>
      </p:sp>
      <p:graphicFrame>
        <p:nvGraphicFramePr>
          <p:cNvPr id="245" name="Google Shape;245;p28"/>
          <p:cNvGraphicFramePr/>
          <p:nvPr/>
        </p:nvGraphicFramePr>
        <p:xfrm>
          <a:off x="5749475" y="277313"/>
          <a:ext cx="3000000" cy="3000000"/>
        </p:xfrm>
        <a:graphic>
          <a:graphicData uri="http://schemas.openxmlformats.org/drawingml/2006/table">
            <a:tbl>
              <a:tblPr>
                <a:noFill/>
                <a:tableStyleId>{B80B520B-DE25-4966-9231-8B4B50084345}</a:tableStyleId>
              </a:tblPr>
              <a:tblGrid>
                <a:gridCol w="921850"/>
                <a:gridCol w="643950"/>
                <a:gridCol w="599850"/>
                <a:gridCol w="575475"/>
              </a:tblGrid>
              <a:tr h="567925">
                <a:tc>
                  <a:txBody>
                    <a:bodyPr/>
                    <a:lstStyle/>
                    <a:p>
                      <a:pPr indent="0" lvl="0" marL="0" rtl="0" algn="l">
                        <a:lnSpc>
                          <a:spcPct val="115000"/>
                        </a:lnSpc>
                        <a:spcBef>
                          <a:spcPts val="1200"/>
                        </a:spcBef>
                        <a:spcAft>
                          <a:spcPts val="0"/>
                        </a:spcAft>
                        <a:buNone/>
                      </a:pPr>
                      <a:r>
                        <a:rPr b="1" lang="en-CA" sz="800"/>
                        <a:t>Trait</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CA" sz="800"/>
                        <a:t>Aves</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CA" sz="800"/>
                        <a:t>Mammals</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CA" sz="800"/>
                        <a:t>Reptiles</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67925">
                <a:tc>
                  <a:txBody>
                    <a:bodyPr/>
                    <a:lstStyle/>
                    <a:p>
                      <a:pPr indent="0" lvl="0" marL="0" rtl="0" algn="l">
                        <a:lnSpc>
                          <a:spcPct val="115000"/>
                        </a:lnSpc>
                        <a:spcBef>
                          <a:spcPts val="1200"/>
                        </a:spcBef>
                        <a:spcAft>
                          <a:spcPts val="0"/>
                        </a:spcAft>
                        <a:buNone/>
                      </a:pPr>
                      <a:r>
                        <a:rPr b="1" lang="en-CA" sz="800"/>
                        <a:t>Adult Body Mass</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CA" sz="800"/>
                        <a:t>Negative</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CA" sz="800"/>
                        <a:t>Negative</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CA" sz="800"/>
                        <a:t>None</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37250">
                <a:tc>
                  <a:txBody>
                    <a:bodyPr/>
                    <a:lstStyle/>
                    <a:p>
                      <a:pPr indent="0" lvl="0" marL="0" rtl="0" algn="l">
                        <a:lnSpc>
                          <a:spcPct val="115000"/>
                        </a:lnSpc>
                        <a:spcBef>
                          <a:spcPts val="1200"/>
                        </a:spcBef>
                        <a:spcAft>
                          <a:spcPts val="0"/>
                        </a:spcAft>
                        <a:buNone/>
                      </a:pPr>
                      <a:r>
                        <a:rPr b="1" lang="en-CA" sz="800"/>
                        <a:t>Longevity</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CA" sz="800"/>
                        <a:t>Negative</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CA" sz="800"/>
                        <a:t>Negative</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CA" sz="800"/>
                        <a:t>Positive</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37250">
                <a:tc>
                  <a:txBody>
                    <a:bodyPr/>
                    <a:lstStyle/>
                    <a:p>
                      <a:pPr indent="0" lvl="0" marL="0" rtl="0" algn="l">
                        <a:lnSpc>
                          <a:spcPct val="115000"/>
                        </a:lnSpc>
                        <a:spcBef>
                          <a:spcPts val="1200"/>
                        </a:spcBef>
                        <a:spcAft>
                          <a:spcPts val="0"/>
                        </a:spcAft>
                        <a:buNone/>
                      </a:pPr>
                      <a:r>
                        <a:rPr b="1" lang="en-CA" sz="800"/>
                        <a:t>Female Maturity</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CA" sz="800"/>
                        <a:t>Negative</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CA" sz="800"/>
                        <a:t>Negative</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CA" sz="800"/>
                        <a:t>None</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37250">
                <a:tc>
                  <a:txBody>
                    <a:bodyPr/>
                    <a:lstStyle/>
                    <a:p>
                      <a:pPr indent="0" lvl="0" marL="0" rtl="0" algn="l">
                        <a:lnSpc>
                          <a:spcPct val="115000"/>
                        </a:lnSpc>
                        <a:spcBef>
                          <a:spcPts val="1200"/>
                        </a:spcBef>
                        <a:spcAft>
                          <a:spcPts val="0"/>
                        </a:spcAft>
                        <a:buNone/>
                      </a:pPr>
                      <a:r>
                        <a:rPr b="1" lang="en-CA" sz="800"/>
                        <a:t>Male Maturity</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CA" sz="800"/>
                        <a:t>Negative</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CA" sz="800"/>
                        <a:t>Negative</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CA" sz="800"/>
                        <a:t>None</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37250">
                <a:tc>
                  <a:txBody>
                    <a:bodyPr/>
                    <a:lstStyle/>
                    <a:p>
                      <a:pPr indent="0" lvl="0" marL="0" rtl="0" algn="l">
                        <a:lnSpc>
                          <a:spcPct val="115000"/>
                        </a:lnSpc>
                        <a:spcBef>
                          <a:spcPts val="1200"/>
                        </a:spcBef>
                        <a:spcAft>
                          <a:spcPts val="0"/>
                        </a:spcAft>
                        <a:buNone/>
                      </a:pPr>
                      <a:r>
                        <a:rPr b="1" lang="en-CA" sz="800"/>
                        <a:t>Incubation</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CA" sz="800"/>
                        <a:t>Negative</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CA" sz="800"/>
                        <a:t>N/A</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CA" sz="800"/>
                        <a:t>None</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37250">
                <a:tc>
                  <a:txBody>
                    <a:bodyPr/>
                    <a:lstStyle/>
                    <a:p>
                      <a:pPr indent="0" lvl="0" marL="0" rtl="0" algn="l">
                        <a:lnSpc>
                          <a:spcPct val="115000"/>
                        </a:lnSpc>
                        <a:spcBef>
                          <a:spcPts val="1200"/>
                        </a:spcBef>
                        <a:spcAft>
                          <a:spcPts val="0"/>
                        </a:spcAft>
                        <a:buNone/>
                      </a:pPr>
                      <a:r>
                        <a:rPr b="1" lang="en-CA" sz="800"/>
                        <a:t>Fledging Age</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CA" sz="800"/>
                        <a:t>Negative</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CA" sz="800"/>
                        <a:t>N/A</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CA" sz="800"/>
                        <a:t>N/A</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37250">
                <a:tc>
                  <a:txBody>
                    <a:bodyPr/>
                    <a:lstStyle/>
                    <a:p>
                      <a:pPr indent="0" lvl="0" marL="0" rtl="0" algn="l">
                        <a:lnSpc>
                          <a:spcPct val="115000"/>
                        </a:lnSpc>
                        <a:spcBef>
                          <a:spcPts val="1200"/>
                        </a:spcBef>
                        <a:spcAft>
                          <a:spcPts val="0"/>
                        </a:spcAft>
                        <a:buNone/>
                      </a:pPr>
                      <a:r>
                        <a:rPr b="1" lang="en-CA" sz="800"/>
                        <a:t>Adult SVL</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CA" sz="800"/>
                        <a:t>N/A</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CA" sz="800"/>
                        <a:t>Negative</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CA" sz="800"/>
                        <a:t>N/A</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37250">
                <a:tc>
                  <a:txBody>
                    <a:bodyPr/>
                    <a:lstStyle/>
                    <a:p>
                      <a:pPr indent="0" lvl="0" marL="0" rtl="0" algn="l">
                        <a:lnSpc>
                          <a:spcPct val="115000"/>
                        </a:lnSpc>
                        <a:spcBef>
                          <a:spcPts val="1200"/>
                        </a:spcBef>
                        <a:spcAft>
                          <a:spcPts val="0"/>
                        </a:spcAft>
                        <a:buNone/>
                      </a:pPr>
                      <a:r>
                        <a:rPr b="1" lang="en-CA" sz="800"/>
                        <a:t>Weaning</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CA" sz="800"/>
                        <a:t>N/A</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CA" sz="800"/>
                        <a:t>Negative</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CA" sz="800"/>
                        <a:t>N/A</a:t>
                      </a:r>
                      <a:endParaRPr b="1" sz="8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CA">
                <a:solidFill>
                  <a:schemeClr val="accent5"/>
                </a:solidFill>
              </a:rPr>
              <a:t>Disscussions_Future topics</a:t>
            </a:r>
            <a:endParaRPr b="1">
              <a:solidFill>
                <a:schemeClr val="accent5"/>
              </a:solidFill>
            </a:endParaRPr>
          </a:p>
        </p:txBody>
      </p:sp>
      <p:sp>
        <p:nvSpPr>
          <p:cNvPr id="251" name="Google Shape;251;p29"/>
          <p:cNvSpPr txBox="1"/>
          <p:nvPr>
            <p:ph idx="1" type="body"/>
          </p:nvPr>
        </p:nvSpPr>
        <p:spPr>
          <a:xfrm>
            <a:off x="819150" y="1990725"/>
            <a:ext cx="7879200" cy="2448000"/>
          </a:xfrm>
          <a:prstGeom prst="rect">
            <a:avLst/>
          </a:prstGeom>
        </p:spPr>
        <p:txBody>
          <a:bodyPr anchorCtr="0" anchor="t" bIns="91425" lIns="91425" spcFirstLastPara="1" rIns="91425" wrap="square" tIns="91425">
            <a:normAutofit/>
          </a:bodyPr>
          <a:lstStyle/>
          <a:p>
            <a:pPr indent="-323850" lvl="0" marL="457200" rtl="0" algn="just">
              <a:spcBef>
                <a:spcPts val="0"/>
              </a:spcBef>
              <a:spcAft>
                <a:spcPts val="0"/>
              </a:spcAft>
              <a:buSzPts val="1500"/>
              <a:buChar char="●"/>
            </a:pPr>
            <a:r>
              <a:rPr b="1" lang="en-CA" sz="1500"/>
              <a:t>Instead of looking at three major </a:t>
            </a:r>
            <a:r>
              <a:rPr b="1" lang="en-CA" sz="1500"/>
              <a:t>amniote</a:t>
            </a:r>
            <a:r>
              <a:rPr b="1" lang="en-CA" sz="1500"/>
              <a:t> groups </a:t>
            </a:r>
            <a:r>
              <a:rPr b="1" lang="en-CA" sz="1500"/>
              <a:t>separately</a:t>
            </a:r>
            <a:r>
              <a:rPr b="1" lang="en-CA" sz="1500"/>
              <a:t>, we could looking for shared traits, and trying to understand how same trait or same set of traits affect different taxa.</a:t>
            </a:r>
            <a:endParaRPr b="1" sz="1500"/>
          </a:p>
          <a:p>
            <a:pPr indent="-323850" lvl="0" marL="457200" rtl="0" algn="just">
              <a:spcBef>
                <a:spcPts val="0"/>
              </a:spcBef>
              <a:spcAft>
                <a:spcPts val="0"/>
              </a:spcAft>
              <a:buSzPts val="1500"/>
              <a:buChar char="●"/>
            </a:pPr>
            <a:r>
              <a:rPr b="1" lang="en-CA" sz="1500"/>
              <a:t>D</a:t>
            </a:r>
            <a:r>
              <a:rPr b="1" lang="en-CA" sz="1500"/>
              <a:t>ue to the limitation of the data available, many traits were not tested. So it could be interesting to use a more complete dataset with more valid data.</a:t>
            </a:r>
            <a:endParaRPr b="1"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CA">
                <a:solidFill>
                  <a:schemeClr val="accent5"/>
                </a:solidFill>
              </a:rPr>
              <a:t>Background</a:t>
            </a:r>
            <a:endParaRPr b="1">
              <a:solidFill>
                <a:schemeClr val="accent5"/>
              </a:solidFill>
            </a:endParaRPr>
          </a:p>
        </p:txBody>
      </p:sp>
      <p:sp>
        <p:nvSpPr>
          <p:cNvPr id="138" name="Google Shape;138;p14"/>
          <p:cNvSpPr txBox="1"/>
          <p:nvPr>
            <p:ph idx="1" type="body"/>
          </p:nvPr>
        </p:nvSpPr>
        <p:spPr>
          <a:xfrm>
            <a:off x="819150" y="1414800"/>
            <a:ext cx="7591200" cy="3192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CA" sz="1500"/>
              <a:t>Reproductive rate is important and relative for conservation efforts</a:t>
            </a:r>
            <a:endParaRPr b="1" sz="1500"/>
          </a:p>
          <a:p>
            <a:pPr indent="-323850" lvl="0" marL="457200" rtl="0" algn="l">
              <a:spcBef>
                <a:spcPts val="0"/>
              </a:spcBef>
              <a:spcAft>
                <a:spcPts val="0"/>
              </a:spcAft>
              <a:buSzPts val="1500"/>
              <a:buChar char="●"/>
            </a:pPr>
            <a:r>
              <a:rPr b="1" lang="en-CA" sz="1500"/>
              <a:t>Lots of research done on traits </a:t>
            </a:r>
            <a:r>
              <a:rPr b="1" lang="en-CA" sz="1500"/>
              <a:t>affecting</a:t>
            </a:r>
            <a:r>
              <a:rPr b="1" lang="en-CA" sz="1500"/>
              <a:t> reproductive rate</a:t>
            </a:r>
            <a:endParaRPr b="1" sz="1500"/>
          </a:p>
          <a:p>
            <a:pPr indent="-311150" lvl="1" marL="914400" rtl="0" algn="l">
              <a:spcBef>
                <a:spcPts val="0"/>
              </a:spcBef>
              <a:spcAft>
                <a:spcPts val="0"/>
              </a:spcAft>
              <a:buSzPts val="1300"/>
              <a:buChar char="○"/>
            </a:pPr>
            <a:r>
              <a:rPr b="1" lang="en-CA" sz="1300"/>
              <a:t>Latitude</a:t>
            </a:r>
            <a:r>
              <a:rPr b="1" lang="en-CA" sz="1300"/>
              <a:t>, seasonality, size</a:t>
            </a:r>
            <a:endParaRPr b="1" sz="1300"/>
          </a:p>
          <a:p>
            <a:pPr indent="-311150" lvl="2" marL="1371600" rtl="0" algn="l">
              <a:spcBef>
                <a:spcPts val="0"/>
              </a:spcBef>
              <a:spcAft>
                <a:spcPts val="0"/>
              </a:spcAft>
              <a:buSzPts val="1300"/>
              <a:buChar char="■"/>
            </a:pPr>
            <a:r>
              <a:rPr b="1" lang="en-CA" sz="1300"/>
              <a:t>Focus on a specific aspect of reproductive rate </a:t>
            </a:r>
            <a:endParaRPr b="1" sz="1300"/>
          </a:p>
          <a:p>
            <a:pPr indent="-311150" lvl="2" marL="1371600" rtl="0" algn="l">
              <a:spcBef>
                <a:spcPts val="0"/>
              </a:spcBef>
              <a:spcAft>
                <a:spcPts val="0"/>
              </a:spcAft>
              <a:buSzPts val="1300"/>
              <a:buChar char="■"/>
            </a:pPr>
            <a:r>
              <a:rPr b="1" lang="en-CA" sz="1300"/>
              <a:t>Studies usually done at a species level</a:t>
            </a:r>
            <a:endParaRPr b="1" sz="1300"/>
          </a:p>
          <a:p>
            <a:pPr indent="-311150" lvl="1" marL="914400" rtl="0" algn="l">
              <a:spcBef>
                <a:spcPts val="0"/>
              </a:spcBef>
              <a:spcAft>
                <a:spcPts val="0"/>
              </a:spcAft>
              <a:buSzPts val="1300"/>
              <a:buChar char="○"/>
            </a:pPr>
            <a:r>
              <a:rPr b="1" lang="en-CA" sz="1300"/>
              <a:t>Still a lot unknown</a:t>
            </a:r>
            <a:endParaRPr b="1" sz="1300"/>
          </a:p>
          <a:p>
            <a:pPr indent="-323850" lvl="0" marL="457200" rtl="0" algn="l">
              <a:spcBef>
                <a:spcPts val="0"/>
              </a:spcBef>
              <a:spcAft>
                <a:spcPts val="0"/>
              </a:spcAft>
              <a:buSzPts val="1500"/>
              <a:buChar char="●"/>
            </a:pPr>
            <a:r>
              <a:rPr b="1" lang="en-CA" sz="1500"/>
              <a:t>Understanding important traits can identify species more at risk</a:t>
            </a:r>
            <a:endParaRPr b="1" sz="1500"/>
          </a:p>
          <a:p>
            <a:pPr indent="-311150" lvl="1" marL="914400" rtl="0" algn="l">
              <a:spcBef>
                <a:spcPts val="0"/>
              </a:spcBef>
              <a:spcAft>
                <a:spcPts val="0"/>
              </a:spcAft>
              <a:buSzPts val="1300"/>
              <a:buChar char="○"/>
            </a:pPr>
            <a:r>
              <a:rPr b="1" lang="en-CA" sz="1300"/>
              <a:t>Low reproductive rate correlated with sensitivity to habitat loss	</a:t>
            </a:r>
            <a:endParaRPr b="1" sz="1300"/>
          </a:p>
          <a:p>
            <a:pPr indent="-311150" lvl="2" marL="1371600" rtl="0" algn="l">
              <a:spcBef>
                <a:spcPts val="0"/>
              </a:spcBef>
              <a:spcAft>
                <a:spcPts val="0"/>
              </a:spcAft>
              <a:buSzPts val="1300"/>
              <a:buChar char="■"/>
            </a:pPr>
            <a:r>
              <a:rPr b="1" lang="en-CA" sz="1300"/>
              <a:t>Currently IUCN defines species risk </a:t>
            </a:r>
            <a:r>
              <a:rPr b="1" lang="en-CA" sz="1300"/>
              <a:t>solely</a:t>
            </a:r>
            <a:r>
              <a:rPr b="1" lang="en-CA" sz="1300"/>
              <a:t> based on population decline </a:t>
            </a:r>
            <a:endParaRPr b="1"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CA">
                <a:solidFill>
                  <a:schemeClr val="accent5"/>
                </a:solidFill>
              </a:rPr>
              <a:t>Background</a:t>
            </a:r>
            <a:endParaRPr b="1">
              <a:solidFill>
                <a:schemeClr val="accent5"/>
              </a:solidFill>
            </a:endParaRPr>
          </a:p>
        </p:txBody>
      </p:sp>
      <p:sp>
        <p:nvSpPr>
          <p:cNvPr id="144" name="Google Shape;144;p15"/>
          <p:cNvSpPr txBox="1"/>
          <p:nvPr>
            <p:ph idx="1" type="body"/>
          </p:nvPr>
        </p:nvSpPr>
        <p:spPr>
          <a:xfrm>
            <a:off x="819150" y="1414800"/>
            <a:ext cx="7505700" cy="274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CA" sz="1500"/>
              <a:t>H</a:t>
            </a:r>
            <a:r>
              <a:rPr b="1" baseline="-25000" lang="en-CA" sz="1500"/>
              <a:t>0</a:t>
            </a:r>
            <a:r>
              <a:rPr b="1" lang="en-CA" sz="1500"/>
              <a:t>: Reproductive output, in this case the average offspring produced per year, has no correlation with developmental traits (time to maturity, weaning time, incubation time etc.)</a:t>
            </a:r>
            <a:endParaRPr b="1" sz="1500"/>
          </a:p>
          <a:p>
            <a:pPr indent="0" lvl="0" marL="0" rtl="0" algn="l">
              <a:spcBef>
                <a:spcPts val="1200"/>
              </a:spcBef>
              <a:spcAft>
                <a:spcPts val="0"/>
              </a:spcAft>
              <a:buNone/>
            </a:pPr>
            <a:r>
              <a:rPr b="1" lang="en-CA" sz="1500"/>
              <a:t>H</a:t>
            </a:r>
            <a:r>
              <a:rPr b="1" baseline="-25000" lang="en-CA" sz="1500"/>
              <a:t>A</a:t>
            </a:r>
            <a:r>
              <a:rPr b="1" lang="en-CA" sz="1500"/>
              <a:t>: Reproductive output correlates with developmental traits</a:t>
            </a:r>
            <a:endParaRPr b="1" sz="1500"/>
          </a:p>
          <a:p>
            <a:pPr indent="0" lvl="0" marL="0" rtl="0" algn="l">
              <a:spcBef>
                <a:spcPts val="1200"/>
              </a:spcBef>
              <a:spcAft>
                <a:spcPts val="0"/>
              </a:spcAft>
              <a:buNone/>
            </a:pPr>
            <a:r>
              <a:rPr b="1" lang="en-CA" sz="1500"/>
              <a:t>Predictions:</a:t>
            </a:r>
            <a:endParaRPr b="1" sz="1500"/>
          </a:p>
          <a:p>
            <a:pPr indent="-323850" lvl="0" marL="457200" rtl="0" algn="l">
              <a:spcBef>
                <a:spcPts val="1200"/>
              </a:spcBef>
              <a:spcAft>
                <a:spcPts val="0"/>
              </a:spcAft>
              <a:buSzPts val="1500"/>
              <a:buChar char="●"/>
            </a:pPr>
            <a:r>
              <a:rPr b="1" lang="en-CA" sz="1500"/>
              <a:t>H</a:t>
            </a:r>
            <a:r>
              <a:rPr b="1" baseline="-25000" lang="en-CA" sz="1500"/>
              <a:t>0 </a:t>
            </a:r>
            <a:r>
              <a:rPr b="1" lang="en-CA" sz="1500"/>
              <a:t> will be rejected</a:t>
            </a:r>
            <a:endParaRPr b="1" sz="1500"/>
          </a:p>
          <a:p>
            <a:pPr indent="-323850" lvl="0" marL="457200" rtl="0" algn="l">
              <a:spcBef>
                <a:spcPts val="0"/>
              </a:spcBef>
              <a:spcAft>
                <a:spcPts val="0"/>
              </a:spcAft>
              <a:buSzPts val="1500"/>
              <a:buChar char="●"/>
            </a:pPr>
            <a:r>
              <a:rPr b="1" lang="en-CA" sz="1500"/>
              <a:t>Traits related to development will be negatively correlated with reproductive output across all classes</a:t>
            </a:r>
            <a:endParaRPr b="1" sz="1500"/>
          </a:p>
          <a:p>
            <a:pPr indent="-323850" lvl="1" marL="914400" rtl="0" algn="l">
              <a:spcBef>
                <a:spcPts val="0"/>
              </a:spcBef>
              <a:spcAft>
                <a:spcPts val="0"/>
              </a:spcAft>
              <a:buSzPts val="1500"/>
              <a:buChar char="○"/>
            </a:pPr>
            <a:r>
              <a:rPr b="1" lang="en-CA" sz="1500"/>
              <a:t>Traits suggest high investment, few offspring life history strategy</a:t>
            </a:r>
            <a:endParaRPr b="1"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CA">
                <a:solidFill>
                  <a:schemeClr val="accent5"/>
                </a:solidFill>
              </a:rPr>
              <a:t>Methods_Dataset</a:t>
            </a:r>
            <a:endParaRPr b="1">
              <a:solidFill>
                <a:schemeClr val="accent5"/>
              </a:solidFill>
            </a:endParaRPr>
          </a:p>
        </p:txBody>
      </p:sp>
      <p:sp>
        <p:nvSpPr>
          <p:cNvPr id="150" name="Google Shape;150;p16"/>
          <p:cNvSpPr txBox="1"/>
          <p:nvPr>
            <p:ph idx="1" type="body"/>
          </p:nvPr>
        </p:nvSpPr>
        <p:spPr>
          <a:xfrm>
            <a:off x="873175" y="1477600"/>
            <a:ext cx="7030500" cy="2541600"/>
          </a:xfrm>
          <a:prstGeom prst="rect">
            <a:avLst/>
          </a:prstGeom>
        </p:spPr>
        <p:txBody>
          <a:bodyPr anchorCtr="0" anchor="t" bIns="91425" lIns="91425" spcFirstLastPara="1" rIns="91425" wrap="square" tIns="91425">
            <a:normAutofit lnSpcReduction="20000"/>
          </a:bodyPr>
          <a:lstStyle/>
          <a:p>
            <a:pPr indent="-323850" lvl="0" marL="457200" rtl="0" algn="l">
              <a:spcBef>
                <a:spcPts val="0"/>
              </a:spcBef>
              <a:spcAft>
                <a:spcPts val="0"/>
              </a:spcAft>
              <a:buSzPts val="1500"/>
              <a:buFont typeface="Nunito"/>
              <a:buChar char="●"/>
            </a:pPr>
            <a:r>
              <a:rPr b="1" lang="en-CA" sz="1500">
                <a:latin typeface="Nunito"/>
                <a:ea typeface="Nunito"/>
                <a:cs typeface="Nunito"/>
                <a:sym typeface="Nunito"/>
              </a:rPr>
              <a:t>Name of the Dataset: An amniote life-history database to perform comparative analyses with birds, mammals, and </a:t>
            </a:r>
            <a:r>
              <a:rPr b="1" lang="en-CA" sz="1500">
                <a:latin typeface="Nunito"/>
                <a:ea typeface="Nunito"/>
                <a:cs typeface="Nunito"/>
                <a:sym typeface="Nunito"/>
              </a:rPr>
              <a:t>reptiles</a:t>
            </a:r>
            <a:r>
              <a:rPr b="1" lang="en-CA" sz="1500">
                <a:latin typeface="Nunito"/>
                <a:ea typeface="Nunito"/>
                <a:cs typeface="Nunito"/>
                <a:sym typeface="Nunito"/>
              </a:rPr>
              <a:t>.  </a:t>
            </a:r>
            <a:endParaRPr b="1" sz="1500">
              <a:latin typeface="Nunito"/>
              <a:ea typeface="Nunito"/>
              <a:cs typeface="Nunito"/>
              <a:sym typeface="Nunito"/>
            </a:endParaRPr>
          </a:p>
          <a:p>
            <a:pPr indent="-323850" lvl="0" marL="457200" rtl="0" algn="l">
              <a:spcBef>
                <a:spcPts val="0"/>
              </a:spcBef>
              <a:spcAft>
                <a:spcPts val="0"/>
              </a:spcAft>
              <a:buSzPts val="1500"/>
              <a:buFont typeface="Nunito"/>
              <a:buChar char="●"/>
            </a:pPr>
            <a:r>
              <a:rPr b="1" lang="en-CA" sz="1500">
                <a:latin typeface="Nunito"/>
                <a:ea typeface="Nunito"/>
                <a:cs typeface="Nunito"/>
                <a:sym typeface="Nunito"/>
              </a:rPr>
              <a:t>Author of the database: N.P. Myhrvold, E. Baldridage, B. Chan, D.Sivam, D.L. Freeman, S.K. Morgan-Ernest.</a:t>
            </a:r>
            <a:endParaRPr b="1" sz="1500">
              <a:latin typeface="Nunito"/>
              <a:ea typeface="Nunito"/>
              <a:cs typeface="Nunito"/>
              <a:sym typeface="Nunito"/>
            </a:endParaRPr>
          </a:p>
          <a:p>
            <a:pPr indent="-323850" lvl="0" marL="457200" rtl="0" algn="l">
              <a:spcBef>
                <a:spcPts val="0"/>
              </a:spcBef>
              <a:spcAft>
                <a:spcPts val="0"/>
              </a:spcAft>
              <a:buSzPts val="1500"/>
              <a:buFont typeface="Nunito"/>
              <a:buChar char="●"/>
            </a:pPr>
            <a:r>
              <a:rPr b="1" lang="en-CA" sz="1500">
                <a:latin typeface="Nunito"/>
                <a:ea typeface="Nunito"/>
                <a:cs typeface="Nunito"/>
                <a:sym typeface="Nunito"/>
              </a:rPr>
              <a:t>Source of the data: Ecology, Vol 96, issue 11. November 2015. Published by the ESA. </a:t>
            </a:r>
            <a:endParaRPr b="1" sz="1500">
              <a:latin typeface="Nunito"/>
              <a:ea typeface="Nunito"/>
              <a:cs typeface="Nunito"/>
              <a:sym typeface="Nunito"/>
            </a:endParaRPr>
          </a:p>
          <a:p>
            <a:pPr indent="-323850" lvl="0" marL="457200" rtl="0" algn="l">
              <a:spcBef>
                <a:spcPts val="0"/>
              </a:spcBef>
              <a:spcAft>
                <a:spcPts val="0"/>
              </a:spcAft>
              <a:buSzPts val="1500"/>
              <a:buFont typeface="Nunito"/>
              <a:buChar char="●"/>
            </a:pPr>
            <a:r>
              <a:rPr b="1" lang="en-CA" sz="1500">
                <a:latin typeface="Nunito"/>
                <a:ea typeface="Nunito"/>
                <a:cs typeface="Nunito"/>
                <a:sym typeface="Nunito"/>
              </a:rPr>
              <a:t>Description of the data: this dataset contains 29 different life-history traits across 3 classes of amniotic organisms (birds, mammals and reptiles), including 72 orders, total of 21322 species.</a:t>
            </a:r>
            <a:r>
              <a:rPr b="1" lang="en-CA" sz="1500">
                <a:solidFill>
                  <a:srgbClr val="000000"/>
                </a:solidFill>
                <a:highlight>
                  <a:srgbClr val="FFFFFF"/>
                </a:highlight>
                <a:latin typeface="Nunito"/>
                <a:ea typeface="Nunito"/>
                <a:cs typeface="Nunito"/>
                <a:sym typeface="Nunito"/>
              </a:rPr>
              <a:t> </a:t>
            </a:r>
            <a:endParaRPr b="1" sz="1500">
              <a:solidFill>
                <a:srgbClr val="000000"/>
              </a:solidFill>
              <a:highlight>
                <a:srgbClr val="FFFFFF"/>
              </a:highlight>
              <a:latin typeface="Nunito"/>
              <a:ea typeface="Nunito"/>
              <a:cs typeface="Nunito"/>
              <a:sym typeface="Nunito"/>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CA">
                <a:solidFill>
                  <a:schemeClr val="accent5"/>
                </a:solidFill>
              </a:rPr>
              <a:t>Methods_Data Manipulation</a:t>
            </a:r>
            <a:endParaRPr b="1">
              <a:solidFill>
                <a:schemeClr val="accent5"/>
              </a:solidFill>
            </a:endParaRPr>
          </a:p>
        </p:txBody>
      </p:sp>
      <p:sp>
        <p:nvSpPr>
          <p:cNvPr id="156" name="Google Shape;156;p17"/>
          <p:cNvSpPr txBox="1"/>
          <p:nvPr>
            <p:ph idx="1" type="body"/>
          </p:nvPr>
        </p:nvSpPr>
        <p:spPr>
          <a:xfrm>
            <a:off x="675200" y="1597875"/>
            <a:ext cx="7659000" cy="3078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CA" sz="1500"/>
              <a:t>We selected variables without obvious correlations with other variables from the dataset. (eg. adult body mass vs. female/male body mass, egg mass vs. egg length/width)</a:t>
            </a:r>
            <a:endParaRPr b="1" sz="1500"/>
          </a:p>
          <a:p>
            <a:pPr indent="-323850" lvl="0" marL="457200" rtl="0" algn="l">
              <a:spcBef>
                <a:spcPts val="0"/>
              </a:spcBef>
              <a:spcAft>
                <a:spcPts val="0"/>
              </a:spcAft>
              <a:buSzPts val="1500"/>
              <a:buChar char="●"/>
            </a:pPr>
            <a:r>
              <a:rPr b="1" lang="en-CA" sz="1500"/>
              <a:t>We filtered out all selected variables that contain NAs (in this dataset, -999) while try to maintain a relatively large sample size.</a:t>
            </a:r>
            <a:endParaRPr b="1" sz="1500"/>
          </a:p>
          <a:p>
            <a:pPr indent="-323850" lvl="0" marL="457200" rtl="0" algn="l">
              <a:spcBef>
                <a:spcPts val="0"/>
              </a:spcBef>
              <a:spcAft>
                <a:spcPts val="0"/>
              </a:spcAft>
              <a:buSzPts val="1500"/>
              <a:buChar char="●"/>
            </a:pPr>
            <a:r>
              <a:rPr b="1" lang="en-CA" sz="1500"/>
              <a:t>We calculated the average offspring produced per year by </a:t>
            </a:r>
            <a:r>
              <a:rPr b="1" lang="en-CA" sz="1500"/>
              <a:t>multiplying</a:t>
            </a:r>
            <a:r>
              <a:rPr b="1" lang="en-CA" sz="1500"/>
              <a:t> litter or clutch size with liter or clutch per year.</a:t>
            </a:r>
            <a:endParaRPr b="1" sz="1500"/>
          </a:p>
          <a:p>
            <a:pPr indent="-323850" lvl="0" marL="457200" rtl="0" algn="l">
              <a:spcBef>
                <a:spcPts val="0"/>
              </a:spcBef>
              <a:spcAft>
                <a:spcPts val="0"/>
              </a:spcAft>
              <a:buSzPts val="1500"/>
              <a:buChar char="●"/>
            </a:pPr>
            <a:r>
              <a:rPr b="1" lang="en-CA" sz="1500"/>
              <a:t>After all the manipulation, we ended up with </a:t>
            </a:r>
            <a:endParaRPr b="1" sz="1500"/>
          </a:p>
          <a:p>
            <a:pPr indent="-323850" lvl="1" marL="914400" rtl="0" algn="l">
              <a:spcBef>
                <a:spcPts val="0"/>
              </a:spcBef>
              <a:spcAft>
                <a:spcPts val="0"/>
              </a:spcAft>
              <a:buSzPts val="1500"/>
              <a:buChar char="○"/>
            </a:pPr>
            <a:r>
              <a:rPr b="1" lang="en-CA" sz="1500"/>
              <a:t>206 sampled species with 9 variables in Aves</a:t>
            </a:r>
            <a:endParaRPr b="1" sz="1500"/>
          </a:p>
          <a:p>
            <a:pPr indent="-323850" lvl="1" marL="914400" rtl="0" algn="l">
              <a:spcBef>
                <a:spcPts val="0"/>
              </a:spcBef>
              <a:spcAft>
                <a:spcPts val="0"/>
              </a:spcAft>
              <a:buSzPts val="1500"/>
              <a:buChar char="○"/>
            </a:pPr>
            <a:r>
              <a:rPr b="1" lang="en-CA" sz="1500"/>
              <a:t>152 sampled species with 10 variables in Mammalia</a:t>
            </a:r>
            <a:endParaRPr b="1" sz="1500"/>
          </a:p>
          <a:p>
            <a:pPr indent="-323850" lvl="1" marL="914400" rtl="0" algn="l">
              <a:spcBef>
                <a:spcPts val="0"/>
              </a:spcBef>
              <a:spcAft>
                <a:spcPts val="0"/>
              </a:spcAft>
              <a:buSzPts val="1500"/>
              <a:buChar char="○"/>
            </a:pPr>
            <a:r>
              <a:rPr b="1" lang="en-CA" sz="1500"/>
              <a:t>32 sampled species with 8 variables in Reptilia</a:t>
            </a:r>
            <a:endParaRPr b="1"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CA">
                <a:solidFill>
                  <a:schemeClr val="accent5"/>
                </a:solidFill>
              </a:rPr>
              <a:t>Methods_Analyses</a:t>
            </a:r>
            <a:endParaRPr b="1">
              <a:solidFill>
                <a:schemeClr val="accent5"/>
              </a:solidFill>
            </a:endParaRPr>
          </a:p>
        </p:txBody>
      </p:sp>
      <p:sp>
        <p:nvSpPr>
          <p:cNvPr id="162" name="Google Shape;162;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b="1" lang="en-CA" sz="1500"/>
              <a:t>First we performed correlation test to all three classes to see if there exists any relationships among our variables</a:t>
            </a:r>
            <a:endParaRPr b="1" sz="1500"/>
          </a:p>
          <a:p>
            <a:pPr indent="-323850" lvl="0" marL="457200" rtl="0" algn="l">
              <a:spcBef>
                <a:spcPts val="0"/>
              </a:spcBef>
              <a:spcAft>
                <a:spcPts val="0"/>
              </a:spcAft>
              <a:buSzPts val="1500"/>
              <a:buChar char="●"/>
            </a:pPr>
            <a:r>
              <a:rPr b="1" lang="en-CA" sz="1500"/>
              <a:t>Then we performed PCA (Principal Component Analysis)</a:t>
            </a:r>
            <a:r>
              <a:rPr b="1" lang="en-CA" sz="1500"/>
              <a:t> to all three classes.</a:t>
            </a:r>
            <a:endParaRPr b="1" sz="1500"/>
          </a:p>
          <a:p>
            <a:pPr indent="-323850" lvl="0" marL="457200" rtl="0" algn="l">
              <a:spcBef>
                <a:spcPts val="0"/>
              </a:spcBef>
              <a:spcAft>
                <a:spcPts val="0"/>
              </a:spcAft>
              <a:buSzPts val="1500"/>
              <a:buChar char="●"/>
            </a:pPr>
            <a:r>
              <a:rPr b="1" lang="en-CA" sz="1500"/>
              <a:t>Then we removed some of the variables from each class that are highly correlated with other variables and performed another set of PCAs to three classes</a:t>
            </a:r>
            <a:endParaRPr b="1"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9"/>
          <p:cNvSpPr txBox="1"/>
          <p:nvPr>
            <p:ph type="title"/>
          </p:nvPr>
        </p:nvSpPr>
        <p:spPr>
          <a:xfrm>
            <a:off x="819150" y="534800"/>
            <a:ext cx="7505700" cy="588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CA">
                <a:solidFill>
                  <a:schemeClr val="accent5"/>
                </a:solidFill>
              </a:rPr>
              <a:t>Results (Aves)</a:t>
            </a:r>
            <a:endParaRPr b="1">
              <a:solidFill>
                <a:schemeClr val="accent5"/>
              </a:solidFill>
            </a:endParaRPr>
          </a:p>
        </p:txBody>
      </p:sp>
      <p:sp>
        <p:nvSpPr>
          <p:cNvPr id="168" name="Google Shape;168;p19"/>
          <p:cNvSpPr txBox="1"/>
          <p:nvPr/>
        </p:nvSpPr>
        <p:spPr>
          <a:xfrm>
            <a:off x="1430025" y="1314700"/>
            <a:ext cx="261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169" name="Google Shape;169;p19"/>
          <p:cNvSpPr txBox="1"/>
          <p:nvPr/>
        </p:nvSpPr>
        <p:spPr>
          <a:xfrm>
            <a:off x="719400" y="3436750"/>
            <a:ext cx="75057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300">
                <a:latin typeface="Calibri"/>
                <a:ea typeface="Calibri"/>
                <a:cs typeface="Calibri"/>
                <a:sym typeface="Calibri"/>
              </a:rPr>
              <a:t>Table1. The result of Aves PCA. The combination of PC1 and PC2 explain 79.2% of variances.  All six traits equally contributed to the PC1 and are all positively correlated. Incubation time contributed the most to the PC2 and are in a opposite relationship with time to maturity.</a:t>
            </a:r>
            <a:endParaRPr b="1" sz="1300">
              <a:latin typeface="Calibri"/>
              <a:ea typeface="Calibri"/>
              <a:cs typeface="Calibri"/>
              <a:sym typeface="Calibri"/>
            </a:endParaRPr>
          </a:p>
        </p:txBody>
      </p:sp>
      <p:pic>
        <p:nvPicPr>
          <p:cNvPr id="170" name="Google Shape;170;p19"/>
          <p:cNvPicPr preferRelativeResize="0"/>
          <p:nvPr/>
        </p:nvPicPr>
        <p:blipFill>
          <a:blip r:embed="rId3">
            <a:alphaModFix/>
          </a:blip>
          <a:stretch>
            <a:fillRect/>
          </a:stretch>
        </p:blipFill>
        <p:spPr>
          <a:xfrm>
            <a:off x="342063" y="1168775"/>
            <a:ext cx="7705224" cy="2347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560975" y="3860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CA">
                <a:solidFill>
                  <a:schemeClr val="accent5"/>
                </a:solidFill>
              </a:rPr>
              <a:t>Results(Aves)</a:t>
            </a:r>
            <a:endParaRPr b="1">
              <a:solidFill>
                <a:schemeClr val="accent5"/>
              </a:solidFill>
            </a:endParaRPr>
          </a:p>
        </p:txBody>
      </p:sp>
      <p:pic>
        <p:nvPicPr>
          <p:cNvPr id="176" name="Google Shape;176;p20"/>
          <p:cNvPicPr preferRelativeResize="0"/>
          <p:nvPr/>
        </p:nvPicPr>
        <p:blipFill>
          <a:blip r:embed="rId3">
            <a:alphaModFix/>
          </a:blip>
          <a:stretch>
            <a:fillRect/>
          </a:stretch>
        </p:blipFill>
        <p:spPr>
          <a:xfrm>
            <a:off x="401925" y="1098573"/>
            <a:ext cx="3919400" cy="2422175"/>
          </a:xfrm>
          <a:prstGeom prst="rect">
            <a:avLst/>
          </a:prstGeom>
          <a:noFill/>
          <a:ln>
            <a:noFill/>
          </a:ln>
        </p:spPr>
      </p:pic>
      <p:pic>
        <p:nvPicPr>
          <p:cNvPr id="177" name="Google Shape;177;p20"/>
          <p:cNvPicPr preferRelativeResize="0"/>
          <p:nvPr/>
        </p:nvPicPr>
        <p:blipFill rotWithShape="1">
          <a:blip r:embed="rId4">
            <a:alphaModFix/>
          </a:blip>
          <a:srcRect b="44171" l="14175" r="58506" t="25070"/>
          <a:stretch/>
        </p:blipFill>
        <p:spPr>
          <a:xfrm>
            <a:off x="4572000" y="1029213"/>
            <a:ext cx="4043323" cy="2560899"/>
          </a:xfrm>
          <a:prstGeom prst="rect">
            <a:avLst/>
          </a:prstGeom>
          <a:noFill/>
          <a:ln>
            <a:noFill/>
          </a:ln>
        </p:spPr>
      </p:pic>
      <p:sp>
        <p:nvSpPr>
          <p:cNvPr id="178" name="Google Shape;178;p20"/>
          <p:cNvSpPr txBox="1"/>
          <p:nvPr>
            <p:ph idx="1" type="body"/>
          </p:nvPr>
        </p:nvSpPr>
        <p:spPr>
          <a:xfrm>
            <a:off x="4544975" y="3634925"/>
            <a:ext cx="4097400" cy="9129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935"/>
              <a:buNone/>
            </a:pPr>
            <a:r>
              <a:rPr b="1" lang="en-CA" sz="1200"/>
              <a:t>Table2.  </a:t>
            </a:r>
            <a:r>
              <a:rPr b="1" lang="en-CA" sz="1200"/>
              <a:t>PC1 has a significant impact on the average offspring produced per year, and PC2 has a weak and insignificant impact on the </a:t>
            </a:r>
            <a:r>
              <a:rPr b="1" lang="en-CA" sz="1200"/>
              <a:t>average offspring produced per year.</a:t>
            </a:r>
            <a:endParaRPr b="1" sz="1200"/>
          </a:p>
        </p:txBody>
      </p:sp>
      <p:sp>
        <p:nvSpPr>
          <p:cNvPr id="179" name="Google Shape;179;p20"/>
          <p:cNvSpPr txBox="1"/>
          <p:nvPr/>
        </p:nvSpPr>
        <p:spPr>
          <a:xfrm>
            <a:off x="675000" y="3585263"/>
            <a:ext cx="35994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100">
                <a:latin typeface="Calibri"/>
                <a:ea typeface="Calibri"/>
                <a:cs typeface="Calibri"/>
                <a:sym typeface="Calibri"/>
              </a:rPr>
              <a:t>Fig1. The Autoplot of Aves class PCA. Each black dot represents an bird species, and red arrows represent the loadings of each traits. Based on the plot, the body mass, </a:t>
            </a:r>
            <a:r>
              <a:rPr b="1" lang="en-CA" sz="1100">
                <a:latin typeface="Calibri"/>
                <a:ea typeface="Calibri"/>
                <a:cs typeface="Calibri"/>
                <a:sym typeface="Calibri"/>
              </a:rPr>
              <a:t>fledgling</a:t>
            </a:r>
            <a:r>
              <a:rPr b="1" lang="en-CA" sz="1100">
                <a:latin typeface="Calibri"/>
                <a:ea typeface="Calibri"/>
                <a:cs typeface="Calibri"/>
                <a:sym typeface="Calibri"/>
              </a:rPr>
              <a:t> age, longevity, time to maturity are more correlated to PC1, and incubation time is more correlated to PC2</a:t>
            </a:r>
            <a:endParaRPr b="1" sz="11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658725" y="3342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CA">
                <a:solidFill>
                  <a:schemeClr val="accent5"/>
                </a:solidFill>
              </a:rPr>
              <a:t>Results(Aves)</a:t>
            </a:r>
            <a:endParaRPr b="1">
              <a:solidFill>
                <a:schemeClr val="accent5"/>
              </a:solidFill>
            </a:endParaRPr>
          </a:p>
        </p:txBody>
      </p:sp>
      <p:pic>
        <p:nvPicPr>
          <p:cNvPr id="185" name="Google Shape;185;p21"/>
          <p:cNvPicPr preferRelativeResize="0"/>
          <p:nvPr/>
        </p:nvPicPr>
        <p:blipFill>
          <a:blip r:embed="rId3">
            <a:alphaModFix/>
          </a:blip>
          <a:stretch>
            <a:fillRect/>
          </a:stretch>
        </p:blipFill>
        <p:spPr>
          <a:xfrm>
            <a:off x="371875" y="927899"/>
            <a:ext cx="4260315" cy="2632875"/>
          </a:xfrm>
          <a:prstGeom prst="rect">
            <a:avLst/>
          </a:prstGeom>
          <a:noFill/>
          <a:ln>
            <a:noFill/>
          </a:ln>
        </p:spPr>
      </p:pic>
      <p:pic>
        <p:nvPicPr>
          <p:cNvPr id="186" name="Google Shape;186;p21"/>
          <p:cNvPicPr preferRelativeResize="0"/>
          <p:nvPr/>
        </p:nvPicPr>
        <p:blipFill>
          <a:blip r:embed="rId4">
            <a:alphaModFix/>
          </a:blip>
          <a:stretch>
            <a:fillRect/>
          </a:stretch>
        </p:blipFill>
        <p:spPr>
          <a:xfrm>
            <a:off x="4572000" y="927908"/>
            <a:ext cx="4260300" cy="2632865"/>
          </a:xfrm>
          <a:prstGeom prst="rect">
            <a:avLst/>
          </a:prstGeom>
          <a:noFill/>
          <a:ln>
            <a:noFill/>
          </a:ln>
        </p:spPr>
      </p:pic>
      <p:sp>
        <p:nvSpPr>
          <p:cNvPr id="187" name="Google Shape;187;p21"/>
          <p:cNvSpPr txBox="1"/>
          <p:nvPr/>
        </p:nvSpPr>
        <p:spPr>
          <a:xfrm>
            <a:off x="671775" y="3499175"/>
            <a:ext cx="38400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CA" sz="1200">
                <a:latin typeface="Calibri"/>
                <a:ea typeface="Calibri"/>
                <a:cs typeface="Calibri"/>
                <a:sym typeface="Calibri"/>
              </a:rPr>
              <a:t>Fig 2. This plot shows how PC1 affecting annual reproduction output of bird species. Each point represents a bird species.It’s clear that there exists a negative relationship between PC1 and </a:t>
            </a:r>
            <a:r>
              <a:rPr b="1" lang="en-CA" sz="1200">
                <a:latin typeface="Calibri"/>
                <a:ea typeface="Calibri"/>
                <a:cs typeface="Calibri"/>
                <a:sym typeface="Calibri"/>
              </a:rPr>
              <a:t>annual reproduction output, with PC1 value gets bigger the offsprings produced declines.</a:t>
            </a:r>
            <a:endParaRPr b="1" sz="1200">
              <a:latin typeface="Calibri"/>
              <a:ea typeface="Calibri"/>
              <a:cs typeface="Calibri"/>
              <a:sym typeface="Calibri"/>
            </a:endParaRPr>
          </a:p>
        </p:txBody>
      </p:sp>
      <p:sp>
        <p:nvSpPr>
          <p:cNvPr id="188" name="Google Shape;188;p21"/>
          <p:cNvSpPr txBox="1"/>
          <p:nvPr/>
        </p:nvSpPr>
        <p:spPr>
          <a:xfrm>
            <a:off x="4782550" y="3599450"/>
            <a:ext cx="3960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200">
                <a:latin typeface="Calibri"/>
                <a:ea typeface="Calibri"/>
                <a:cs typeface="Calibri"/>
                <a:sym typeface="Calibri"/>
              </a:rPr>
              <a:t>Fig 3. T</a:t>
            </a:r>
            <a:r>
              <a:rPr b="1" lang="en-CA" sz="1200">
                <a:latin typeface="Calibri"/>
                <a:ea typeface="Calibri"/>
                <a:cs typeface="Calibri"/>
                <a:sym typeface="Calibri"/>
              </a:rPr>
              <a:t>his plot shows how PC2 affecting annual reproduction output bird species. Each blue point represents a bird species. Based on the plot, PC2 has a relatively limited impact on annual reproduction output because most dots concentrate in a small region.</a:t>
            </a:r>
            <a:endParaRPr b="1" sz="12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